
<file path=[Content_Types].xml><?xml version="1.0" encoding="utf-8"?>
<Types xmlns="http://schemas.openxmlformats.org/package/2006/content-types">
  <Default Extension="fntdata" ContentType="application/x-fontdata"/>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61" r:id="rId3"/>
    <p:sldId id="258" r:id="rId4"/>
    <p:sldId id="262" r:id="rId5"/>
    <p:sldId id="264" r:id="rId6"/>
    <p:sldId id="260" r:id="rId7"/>
    <p:sldId id="259" r:id="rId8"/>
    <p:sldId id="265" r:id="rId9"/>
    <p:sldId id="266" r:id="rId10"/>
    <p:sldId id="267" r:id="rId11"/>
    <p:sldId id="263" r:id="rId12"/>
    <p:sldId id="268" r:id="rId13"/>
    <p:sldId id="269" r:id="rId14"/>
  </p:sldIdLst>
  <p:sldSz cx="12192000" cy="6858000"/>
  <p:notesSz cx="6858000" cy="9144000"/>
  <p:embeddedFontLst>
    <p:embeddedFont>
      <p:font typeface="Franklin Gothic" panose="020B0603020102020204" pitchFamily="34" charset="0"/>
      <p:regular r:id="rId16"/>
      <p:bold r:id="rId17"/>
      <p:italic r:id="rId18"/>
      <p:boldItalic r:id="rId19"/>
    </p:embeddedFont>
    <p:embeddedFont>
      <p:font typeface="Roboto" panose="02000000000000000000" pitchFamily="2" charset="0"/>
      <p:regular r:id="rId20"/>
      <p:bold r:id="rId21"/>
      <p:italic r:id="rId22"/>
      <p:boldItalic r:id="rId23"/>
    </p:embeddedFont>
    <p:embeddedFont>
      <p:font typeface="Segoe UI" panose="020B0502040204020203"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gMkW2T5Z7dpgNYH253S8vQE58oA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2CE935-84F5-4E3A-97BE-C34465AC1D0C}" v="387" dt="2025-12-18T04:34:28.170"/>
    <p1510:client id="{3427241D-7B57-0A8A-0725-A56D6641BB68}" v="9" dt="2025-12-19T07:46:32.919"/>
    <p1510:client id="{A2EFEF7B-DD74-86DC-FFB6-50812132A94E}" v="1682" dt="2025-12-19T07:58:21.836"/>
    <p1510:client id="{A88CC3AA-6BBA-FA3F-99FA-A04B16CA2466}" v="2" dt="2025-12-19T18:51:38.289"/>
    <p1510:client id="{C667BABB-F1DC-6F85-BF03-810A54745B30}" v="116" dt="2025-12-19T20:51:03.7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7"/>
    <p:restoredTop sz="94551"/>
  </p:normalViewPr>
  <p:slideViewPr>
    <p:cSldViewPr snapToGrid="0">
      <p:cViewPr varScale="1">
        <p:scale>
          <a:sx n="101" d="100"/>
          <a:sy n="101" d="100"/>
        </p:scale>
        <p:origin x="7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viewProps" Target="viewProps.xml"/><Relationship Id="rId8" Type="http://schemas.openxmlformats.org/officeDocument/2006/relationships/slide" Target="slides/slide7.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ac7a247410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g3ac7a24741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CBF96507-766F-F43A-A99D-07D9C8722F1C}"/>
            </a:ext>
          </a:extLst>
        </p:cNvPr>
        <p:cNvGrpSpPr/>
        <p:nvPr/>
      </p:nvGrpSpPr>
      <p:grpSpPr>
        <a:xfrm>
          <a:off x="0" y="0"/>
          <a:ext cx="0" cy="0"/>
          <a:chOff x="0" y="0"/>
          <a:chExt cx="0" cy="0"/>
        </a:xfrm>
      </p:grpSpPr>
      <p:sp>
        <p:nvSpPr>
          <p:cNvPr id="111" name="Google Shape;111;g3ac7a247410_0_24:notes">
            <a:extLst>
              <a:ext uri="{FF2B5EF4-FFF2-40B4-BE49-F238E27FC236}">
                <a16:creationId xmlns:a16="http://schemas.microsoft.com/office/drawing/2014/main" id="{11AC61A0-6BBE-03DD-7644-433BB3CEAE8E}"/>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algn="just"/>
            <a:r>
              <a:rPr lang="en-US">
                <a:latin typeface="Times New Roman" panose="02020603050405020304" pitchFamily="18" charset="0"/>
                <a:cs typeface="Times New Roman" panose="02020603050405020304" pitchFamily="18" charset="0"/>
              </a:rPr>
              <a:t>For this part of the project, we started by building our dataset and training the CNN model that would eventually run on the FPGA.</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used the ASL Alphabet Dataset from Kaggle, which contains about eighty-seven thousand labeled images of hand gestures. Each image represents a letter in the ASL alphabet. Before training, we had to preprocess the data to make it suitable for a lightweight model that can run efficiently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So we resized the images to 64×64, converted them to NCHW format, normalized the pixel values, and then split everything into training and validation sets.</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Once the dataset was ready, we designed a small, efficient CNN architecture tailored for FPGA deployment. The model includes three convolutional blocks with </a:t>
            </a:r>
            <a:r>
              <a:rPr lang="en-US" err="1">
                <a:latin typeface="Times New Roman" panose="02020603050405020304" pitchFamily="18" charset="0"/>
                <a:cs typeface="Times New Roman" panose="02020603050405020304" pitchFamily="18" charset="0"/>
              </a:rPr>
              <a:t>ReLU</a:t>
            </a:r>
            <a:r>
              <a:rPr lang="en-US">
                <a:latin typeface="Times New Roman" panose="02020603050405020304" pitchFamily="18" charset="0"/>
                <a:cs typeface="Times New Roman" panose="02020603050405020304" pitchFamily="18" charset="0"/>
              </a:rPr>
              <a:t> activation, max-pooling layers, and a fully connected output covering 29 classes—A through Z except J and Z, plus a few additional signs.</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trained the model in </a:t>
            </a:r>
            <a:r>
              <a:rPr lang="en-US" err="1">
                <a:latin typeface="Times New Roman" panose="02020603050405020304" pitchFamily="18" charset="0"/>
                <a:cs typeface="Times New Roman" panose="02020603050405020304" pitchFamily="18" charset="0"/>
              </a:rPr>
              <a:t>PyTorch</a:t>
            </a:r>
            <a:r>
              <a:rPr lang="en-US">
                <a:latin typeface="Times New Roman" panose="02020603050405020304" pitchFamily="18" charset="0"/>
                <a:cs typeface="Times New Roman" panose="02020603050405020304" pitchFamily="18" charset="0"/>
              </a:rPr>
              <a:t> and added some simple data augmentation like flips, rotations, and brightness changes to improve robustness. Using cross-entropy loss and the Adam optimizer, the model was able to reach over 90 percent accuracy on the validation set. The training and validation accuracy curves on the right show that the model converges quickly and remains stable.</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After training, the next step was to prepare the model for deployment on the FPGA. To do this, we exported the trained model to ONNX format and applied INT8 quantization. Quantization significantly reduces the model size and makes it compatible with </a:t>
            </a:r>
            <a:r>
              <a:rPr lang="en-US" err="1">
                <a:latin typeface="Times New Roman" panose="02020603050405020304" pitchFamily="18" charset="0"/>
                <a:cs typeface="Times New Roman" panose="02020603050405020304" pitchFamily="18" charset="0"/>
              </a:rPr>
              <a:t>Ztachip’s</a:t>
            </a:r>
            <a:r>
              <a:rPr lang="en-US">
                <a:latin typeface="Times New Roman" panose="02020603050405020304" pitchFamily="18" charset="0"/>
                <a:cs typeface="Times New Roman" panose="02020603050405020304" pitchFamily="18" charset="0"/>
              </a:rPr>
              <a:t> hardware constraints. This step is essential because the FPGA needs an optimized version of the network to execute operations in parallel efficiently.</a:t>
            </a:r>
          </a:p>
          <a:p>
            <a:pPr algn="just"/>
            <a:r>
              <a:rPr lang="en-US">
                <a:latin typeface="Times New Roman" panose="02020603050405020304" pitchFamily="18" charset="0"/>
                <a:cs typeface="Times New Roman" panose="02020603050405020304" pitchFamily="18" charset="0"/>
              </a:rPr>
              <a:t>Overall, this workflow prepared a compact, accurate, and hardware-ready ASL recognition model that could be compiled and deployed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in the next phase of the project.”</a:t>
            </a:r>
          </a:p>
          <a:p>
            <a:pPr marL="0" lvl="0" indent="0" algn="l" rtl="0">
              <a:spcBef>
                <a:spcPts val="0"/>
              </a:spcBef>
              <a:spcAft>
                <a:spcPts val="0"/>
              </a:spcAft>
              <a:buNone/>
            </a:pPr>
            <a:endParaRPr/>
          </a:p>
        </p:txBody>
      </p:sp>
      <p:sp>
        <p:nvSpPr>
          <p:cNvPr id="112" name="Google Shape;112;g3ac7a247410_0_24:notes">
            <a:extLst>
              <a:ext uri="{FF2B5EF4-FFF2-40B4-BE49-F238E27FC236}">
                <a16:creationId xmlns:a16="http://schemas.microsoft.com/office/drawing/2014/main" id="{E7175AEE-AA0C-B55C-5FFA-D5A19CBD9B3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45201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4DDA8FC8-BACE-564F-5A5A-1CC55691959E}"/>
            </a:ext>
          </a:extLst>
        </p:cNvPr>
        <p:cNvGrpSpPr/>
        <p:nvPr/>
      </p:nvGrpSpPr>
      <p:grpSpPr>
        <a:xfrm>
          <a:off x="0" y="0"/>
          <a:ext cx="0" cy="0"/>
          <a:chOff x="0" y="0"/>
          <a:chExt cx="0" cy="0"/>
        </a:xfrm>
      </p:grpSpPr>
      <p:sp>
        <p:nvSpPr>
          <p:cNvPr id="111" name="Google Shape;111;g3ac7a247410_0_24:notes">
            <a:extLst>
              <a:ext uri="{FF2B5EF4-FFF2-40B4-BE49-F238E27FC236}">
                <a16:creationId xmlns:a16="http://schemas.microsoft.com/office/drawing/2014/main" id="{26ED8766-912A-FF08-5124-7B1CF99D8EBE}"/>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algn="just"/>
            <a:r>
              <a:rPr lang="en-US">
                <a:latin typeface="Times New Roman" panose="02020603050405020304" pitchFamily="18" charset="0"/>
                <a:cs typeface="Times New Roman" panose="02020603050405020304" pitchFamily="18" charset="0"/>
              </a:rPr>
              <a:t>For this part of the project, we started by building our dataset and training the CNN model that would eventually run on the FPGA.</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used the ASL Alphabet Dataset from Kaggle, which contains about eighty-seven thousand labeled images of hand gestures. Each image represents a letter in the ASL alphabet. Before training, we had to preprocess the data to make it suitable for a lightweight model that can run efficiently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So we resized the images to 64×64, converted them to NCHW format, normalized the pixel values, and then split everything into training and validation sets.</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Once the dataset was ready, we designed a small, efficient CNN architecture tailored for FPGA deployment. The model includes three convolutional blocks with </a:t>
            </a:r>
            <a:r>
              <a:rPr lang="en-US" err="1">
                <a:latin typeface="Times New Roman" panose="02020603050405020304" pitchFamily="18" charset="0"/>
                <a:cs typeface="Times New Roman" panose="02020603050405020304" pitchFamily="18" charset="0"/>
              </a:rPr>
              <a:t>ReLU</a:t>
            </a:r>
            <a:r>
              <a:rPr lang="en-US">
                <a:latin typeface="Times New Roman" panose="02020603050405020304" pitchFamily="18" charset="0"/>
                <a:cs typeface="Times New Roman" panose="02020603050405020304" pitchFamily="18" charset="0"/>
              </a:rPr>
              <a:t> activation, max-pooling layers, and a fully connected output covering 29 classes—A through Z except J and Z, plus a few additional signs.</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trained the model in </a:t>
            </a:r>
            <a:r>
              <a:rPr lang="en-US" err="1">
                <a:latin typeface="Times New Roman" panose="02020603050405020304" pitchFamily="18" charset="0"/>
                <a:cs typeface="Times New Roman" panose="02020603050405020304" pitchFamily="18" charset="0"/>
              </a:rPr>
              <a:t>PyTorch</a:t>
            </a:r>
            <a:r>
              <a:rPr lang="en-US">
                <a:latin typeface="Times New Roman" panose="02020603050405020304" pitchFamily="18" charset="0"/>
                <a:cs typeface="Times New Roman" panose="02020603050405020304" pitchFamily="18" charset="0"/>
              </a:rPr>
              <a:t> and added some simple data augmentation like flips, rotations, and brightness changes to improve robustness. Using cross-entropy loss and the Adam optimizer, the model was able to reach over 90 percent accuracy on the validation set. The training and validation accuracy curves on the right show that the model converges quickly and remains stable.</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After training, the next step was to prepare the model for deployment on the FPGA. To do this, we exported the trained model to ONNX format and applied INT8 quantization. Quantization significantly reduces the model size and makes it compatible with </a:t>
            </a:r>
            <a:r>
              <a:rPr lang="en-US" err="1">
                <a:latin typeface="Times New Roman" panose="02020603050405020304" pitchFamily="18" charset="0"/>
                <a:cs typeface="Times New Roman" panose="02020603050405020304" pitchFamily="18" charset="0"/>
              </a:rPr>
              <a:t>Ztachip’s</a:t>
            </a:r>
            <a:r>
              <a:rPr lang="en-US">
                <a:latin typeface="Times New Roman" panose="02020603050405020304" pitchFamily="18" charset="0"/>
                <a:cs typeface="Times New Roman" panose="02020603050405020304" pitchFamily="18" charset="0"/>
              </a:rPr>
              <a:t> hardware constraints. This step is essential because the FPGA needs an optimized version of the network to execute operations in parallel efficiently.</a:t>
            </a:r>
          </a:p>
          <a:p>
            <a:pPr algn="just"/>
            <a:r>
              <a:rPr lang="en-US">
                <a:latin typeface="Times New Roman" panose="02020603050405020304" pitchFamily="18" charset="0"/>
                <a:cs typeface="Times New Roman" panose="02020603050405020304" pitchFamily="18" charset="0"/>
              </a:rPr>
              <a:t>Overall, this workflow prepared a compact, accurate, and hardware-ready ASL recognition model that could be compiled and deployed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in the next phase of the project.”</a:t>
            </a:r>
          </a:p>
          <a:p>
            <a:pPr marL="0" lvl="0" indent="0" algn="l" rtl="0">
              <a:spcBef>
                <a:spcPts val="0"/>
              </a:spcBef>
              <a:spcAft>
                <a:spcPts val="0"/>
              </a:spcAft>
              <a:buNone/>
            </a:pPr>
            <a:endParaRPr/>
          </a:p>
        </p:txBody>
      </p:sp>
      <p:sp>
        <p:nvSpPr>
          <p:cNvPr id="112" name="Google Shape;112;g3ac7a247410_0_24:notes">
            <a:extLst>
              <a:ext uri="{FF2B5EF4-FFF2-40B4-BE49-F238E27FC236}">
                <a16:creationId xmlns:a16="http://schemas.microsoft.com/office/drawing/2014/main" id="{49297F37-8DE1-6035-3A31-5F7AA506C17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2674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a:extLst>
            <a:ext uri="{FF2B5EF4-FFF2-40B4-BE49-F238E27FC236}">
              <a16:creationId xmlns:a16="http://schemas.microsoft.com/office/drawing/2014/main" id="{026265CB-C18D-D928-758B-16C87C776E60}"/>
            </a:ext>
          </a:extLst>
        </p:cNvPr>
        <p:cNvGrpSpPr/>
        <p:nvPr/>
      </p:nvGrpSpPr>
      <p:grpSpPr>
        <a:xfrm>
          <a:off x="0" y="0"/>
          <a:ext cx="0" cy="0"/>
          <a:chOff x="0" y="0"/>
          <a:chExt cx="0" cy="0"/>
        </a:xfrm>
      </p:grpSpPr>
      <p:sp>
        <p:nvSpPr>
          <p:cNvPr id="101" name="Google Shape;101;g3ac7a247410_0_16:notes">
            <a:extLst>
              <a:ext uri="{FF2B5EF4-FFF2-40B4-BE49-F238E27FC236}">
                <a16:creationId xmlns:a16="http://schemas.microsoft.com/office/drawing/2014/main" id="{DC0C2DA3-3C87-3A95-B35D-F894C0035DE8}"/>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100">
              <a:latin typeface="Arial"/>
              <a:ea typeface="Arial"/>
              <a:cs typeface="Arial"/>
              <a:sym typeface="Arial"/>
            </a:endParaRPr>
          </a:p>
          <a:p>
            <a:pPr algn="just"/>
            <a:r>
              <a:rPr lang="en-US" sz="1200">
                <a:latin typeface="Times New Roman" panose="02020603050405020304" pitchFamily="18" charset="0"/>
                <a:cs typeface="Times New Roman" panose="02020603050405020304" pitchFamily="18" charset="0"/>
              </a:rPr>
              <a:t>We’re working on the problem of making American Sign Language alphabet recognition run in real time on FPGA hardware. ASL recognition relies on CNN models, and these models can be pretty heavy. When they run only on a CPU, the system often becomes slow, which leads to noticeable lag. For an assistive tool that needs to respond immediately to someone’s hand gesture, that delay becomes a real limitation.</a:t>
            </a:r>
          </a:p>
          <a:p>
            <a:pPr algn="just"/>
            <a:endParaRPr lang="en-US" sz="1200">
              <a:latin typeface="Times New Roman" panose="02020603050405020304" pitchFamily="18" charset="0"/>
              <a:cs typeface="Times New Roman" panose="02020603050405020304" pitchFamily="18" charset="0"/>
            </a:endParaRPr>
          </a:p>
          <a:p>
            <a:pPr algn="just"/>
            <a:r>
              <a:rPr lang="en-US" sz="1200">
                <a:latin typeface="Times New Roman" panose="02020603050405020304" pitchFamily="18" charset="0"/>
                <a:cs typeface="Times New Roman" panose="02020603050405020304" pitchFamily="18" charset="0"/>
              </a:rPr>
              <a:t>To address this, we use </a:t>
            </a:r>
            <a:r>
              <a:rPr lang="en-US" sz="1200" err="1">
                <a:latin typeface="Times New Roman" panose="02020603050405020304" pitchFamily="18" charset="0"/>
                <a:cs typeface="Times New Roman" panose="02020603050405020304" pitchFamily="18" charset="0"/>
              </a:rPr>
              <a:t>Ztachip</a:t>
            </a:r>
            <a:r>
              <a:rPr lang="en-US" sz="1200">
                <a:latin typeface="Times New Roman" panose="02020603050405020304" pitchFamily="18" charset="0"/>
                <a:cs typeface="Times New Roman" panose="02020603050405020304" pitchFamily="18" charset="0"/>
              </a:rPr>
              <a:t>, an FPGA accelerator designed to process many operations in parallel. This gives us much faster inference times while keeping power consumption low, which is ideal for small, efficient devices.</a:t>
            </a:r>
          </a:p>
          <a:p>
            <a:pPr algn="just"/>
            <a:r>
              <a:rPr lang="en-US" sz="1200">
                <a:latin typeface="Times New Roman" panose="02020603050405020304" pitchFamily="18" charset="0"/>
                <a:cs typeface="Times New Roman" panose="02020603050405020304" pitchFamily="18" charset="0"/>
              </a:rPr>
              <a:t>Our goal is to build a full ASL recognition pipeline that is accurate, fast, and optimized for FPGA deployment.</a:t>
            </a:r>
          </a:p>
          <a:p>
            <a:pPr algn="just"/>
            <a:endParaRPr lang="en-US" sz="1200">
              <a:latin typeface="Times New Roman" panose="02020603050405020304" pitchFamily="18" charset="0"/>
              <a:cs typeface="Times New Roman" panose="02020603050405020304" pitchFamily="18" charset="0"/>
            </a:endParaRPr>
          </a:p>
          <a:p>
            <a:pPr algn="just"/>
            <a:r>
              <a:rPr lang="en-US" sz="1200">
                <a:latin typeface="Times New Roman" panose="02020603050405020304" pitchFamily="18" charset="0"/>
                <a:cs typeface="Times New Roman" panose="02020603050405020304" pitchFamily="18" charset="0"/>
              </a:rPr>
              <a:t>The workflow we follow starts with collecting and preparing the dataset, then training a lightweight CNN model. After training, we export the model to ONNX and compile it using the </a:t>
            </a:r>
            <a:r>
              <a:rPr lang="en-US" sz="1200" err="1">
                <a:latin typeface="Times New Roman" panose="02020603050405020304" pitchFamily="18" charset="0"/>
                <a:cs typeface="Times New Roman" panose="02020603050405020304" pitchFamily="18" charset="0"/>
              </a:rPr>
              <a:t>Ztachip</a:t>
            </a:r>
            <a:r>
              <a:rPr lang="en-US" sz="1200">
                <a:latin typeface="Times New Roman" panose="02020603050405020304" pitchFamily="18" charset="0"/>
                <a:cs typeface="Times New Roman" panose="02020603050405020304" pitchFamily="18" charset="0"/>
              </a:rPr>
              <a:t> toolchain so it can run directly on the FPGA. Finally, we validate the system by measuring accuracy, frames per second, and comparing CPU versus FPGA latency to show the performance improvements.</a:t>
            </a: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1200"/>
              </a:spcBef>
              <a:spcAft>
                <a:spcPts val="0"/>
              </a:spcAft>
              <a:buNone/>
            </a:pPr>
            <a:endParaRPr sz="1100">
              <a:latin typeface="Arial"/>
              <a:ea typeface="Arial"/>
              <a:cs typeface="Arial"/>
              <a:sym typeface="Arial"/>
            </a:endParaRPr>
          </a:p>
        </p:txBody>
      </p:sp>
      <p:sp>
        <p:nvSpPr>
          <p:cNvPr id="102" name="Google Shape;102;g3ac7a247410_0_16:notes">
            <a:extLst>
              <a:ext uri="{FF2B5EF4-FFF2-40B4-BE49-F238E27FC236}">
                <a16:creationId xmlns:a16="http://schemas.microsoft.com/office/drawing/2014/main" id="{7BCF728E-D7AF-E13F-5460-F5D209EBC300}"/>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12080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ac7a247410_0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800">
              <a:latin typeface="Arial"/>
              <a:ea typeface="Arial"/>
              <a:cs typeface="Arial"/>
              <a:sym typeface="Arial"/>
            </a:endParaRPr>
          </a:p>
        </p:txBody>
      </p:sp>
      <p:sp>
        <p:nvSpPr>
          <p:cNvPr id="134" name="Google Shape;134;g3ac7a247410_0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a:extLst>
            <a:ext uri="{FF2B5EF4-FFF2-40B4-BE49-F238E27FC236}">
              <a16:creationId xmlns:a16="http://schemas.microsoft.com/office/drawing/2014/main" id="{84B0EB0D-DA6E-B24A-37C4-B5E004D1CD1A}"/>
            </a:ext>
          </a:extLst>
        </p:cNvPr>
        <p:cNvGrpSpPr/>
        <p:nvPr/>
      </p:nvGrpSpPr>
      <p:grpSpPr>
        <a:xfrm>
          <a:off x="0" y="0"/>
          <a:ext cx="0" cy="0"/>
          <a:chOff x="0" y="0"/>
          <a:chExt cx="0" cy="0"/>
        </a:xfrm>
      </p:grpSpPr>
      <p:sp>
        <p:nvSpPr>
          <p:cNvPr id="101" name="Google Shape;101;g3ac7a247410_0_16:notes">
            <a:extLst>
              <a:ext uri="{FF2B5EF4-FFF2-40B4-BE49-F238E27FC236}">
                <a16:creationId xmlns:a16="http://schemas.microsoft.com/office/drawing/2014/main" id="{2730601C-012C-B5D7-50EF-510BC7437DF3}"/>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100">
              <a:latin typeface="Arial"/>
              <a:ea typeface="Arial"/>
              <a:cs typeface="Arial"/>
              <a:sym typeface="Arial"/>
            </a:endParaRPr>
          </a:p>
          <a:p>
            <a:pPr algn="just"/>
            <a:r>
              <a:rPr lang="en-US" sz="1200">
                <a:latin typeface="Times New Roman" panose="02020603050405020304" pitchFamily="18" charset="0"/>
                <a:cs typeface="Times New Roman" panose="02020603050405020304" pitchFamily="18" charset="0"/>
              </a:rPr>
              <a:t>We’re working on the problem of making American Sign Language alphabet recognition run in real time on FPGA hardware. ASL recognition relies on CNN models, and these models can be pretty heavy. When they run only on a CPU, the system often becomes slow, which leads to noticeable lag. For an assistive tool that needs to respond immediately to someone’s hand gesture, that delay becomes a real limitation.</a:t>
            </a:r>
          </a:p>
          <a:p>
            <a:pPr algn="just"/>
            <a:endParaRPr lang="en-US" sz="1200">
              <a:latin typeface="Times New Roman" panose="02020603050405020304" pitchFamily="18" charset="0"/>
              <a:cs typeface="Times New Roman" panose="02020603050405020304" pitchFamily="18" charset="0"/>
            </a:endParaRPr>
          </a:p>
          <a:p>
            <a:pPr algn="just"/>
            <a:r>
              <a:rPr lang="en-US" sz="1200">
                <a:latin typeface="Times New Roman" panose="02020603050405020304" pitchFamily="18" charset="0"/>
                <a:cs typeface="Times New Roman" panose="02020603050405020304" pitchFamily="18" charset="0"/>
              </a:rPr>
              <a:t>To address this, we use </a:t>
            </a:r>
            <a:r>
              <a:rPr lang="en-US" sz="1200" err="1">
                <a:latin typeface="Times New Roman" panose="02020603050405020304" pitchFamily="18" charset="0"/>
                <a:cs typeface="Times New Roman" panose="02020603050405020304" pitchFamily="18" charset="0"/>
              </a:rPr>
              <a:t>Ztachip</a:t>
            </a:r>
            <a:r>
              <a:rPr lang="en-US" sz="1200">
                <a:latin typeface="Times New Roman" panose="02020603050405020304" pitchFamily="18" charset="0"/>
                <a:cs typeface="Times New Roman" panose="02020603050405020304" pitchFamily="18" charset="0"/>
              </a:rPr>
              <a:t>, an FPGA accelerator designed to process many operations in parallel. This gives us much faster inference times while keeping power consumption low, which is ideal for small, efficient devices.</a:t>
            </a:r>
          </a:p>
          <a:p>
            <a:pPr algn="just"/>
            <a:r>
              <a:rPr lang="en-US" sz="1200">
                <a:latin typeface="Times New Roman" panose="02020603050405020304" pitchFamily="18" charset="0"/>
                <a:cs typeface="Times New Roman" panose="02020603050405020304" pitchFamily="18" charset="0"/>
              </a:rPr>
              <a:t>Our goal is to build a full ASL recognition pipeline that is accurate, fast, and optimized for FPGA deployment.</a:t>
            </a:r>
          </a:p>
          <a:p>
            <a:pPr algn="just"/>
            <a:endParaRPr lang="en-US" sz="1200">
              <a:latin typeface="Times New Roman" panose="02020603050405020304" pitchFamily="18" charset="0"/>
              <a:cs typeface="Times New Roman" panose="02020603050405020304" pitchFamily="18" charset="0"/>
            </a:endParaRPr>
          </a:p>
          <a:p>
            <a:pPr algn="just"/>
            <a:r>
              <a:rPr lang="en-US" sz="1200">
                <a:latin typeface="Times New Roman" panose="02020603050405020304" pitchFamily="18" charset="0"/>
                <a:cs typeface="Times New Roman" panose="02020603050405020304" pitchFamily="18" charset="0"/>
              </a:rPr>
              <a:t>The workflow we follow starts with collecting and preparing the dataset, then training a lightweight CNN model. After training, we export the model to ONNX and compile it using the </a:t>
            </a:r>
            <a:r>
              <a:rPr lang="en-US" sz="1200" err="1">
                <a:latin typeface="Times New Roman" panose="02020603050405020304" pitchFamily="18" charset="0"/>
                <a:cs typeface="Times New Roman" panose="02020603050405020304" pitchFamily="18" charset="0"/>
              </a:rPr>
              <a:t>Ztachip</a:t>
            </a:r>
            <a:r>
              <a:rPr lang="en-US" sz="1200">
                <a:latin typeface="Times New Roman" panose="02020603050405020304" pitchFamily="18" charset="0"/>
                <a:cs typeface="Times New Roman" panose="02020603050405020304" pitchFamily="18" charset="0"/>
              </a:rPr>
              <a:t> toolchain so it can run directly on the FPGA. Finally, we validate the system by measuring accuracy, frames per second, and comparing CPU versus FPGA latency to show the performance improvements.</a:t>
            </a: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1200"/>
              </a:spcBef>
              <a:spcAft>
                <a:spcPts val="0"/>
              </a:spcAft>
              <a:buNone/>
            </a:pPr>
            <a:endParaRPr sz="1100">
              <a:latin typeface="Arial"/>
              <a:ea typeface="Arial"/>
              <a:cs typeface="Arial"/>
              <a:sym typeface="Arial"/>
            </a:endParaRPr>
          </a:p>
        </p:txBody>
      </p:sp>
      <p:sp>
        <p:nvSpPr>
          <p:cNvPr id="102" name="Google Shape;102;g3ac7a247410_0_16:notes">
            <a:extLst>
              <a:ext uri="{FF2B5EF4-FFF2-40B4-BE49-F238E27FC236}">
                <a16:creationId xmlns:a16="http://schemas.microsoft.com/office/drawing/2014/main" id="{E5D9B9B0-0B65-23D0-AF0F-B30306C6938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53988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ac7a247410_0_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100">
              <a:latin typeface="Arial"/>
              <a:ea typeface="Arial"/>
              <a:cs typeface="Arial"/>
              <a:sym typeface="Arial"/>
            </a:endParaRPr>
          </a:p>
          <a:p>
            <a:pPr algn="just"/>
            <a:r>
              <a:rPr lang="en-US" sz="1200">
                <a:latin typeface="Times New Roman" panose="02020603050405020304" pitchFamily="18" charset="0"/>
                <a:cs typeface="Times New Roman" panose="02020603050405020304" pitchFamily="18" charset="0"/>
              </a:rPr>
              <a:t>We’re working on the problem of making American Sign Language alphabet recognition run in real time on FPGA hardware. ASL recognition relies on CNN models, and these models can be pretty heavy. When they run only on a CPU, the system often becomes slow, which leads to noticeable lag. For an assistive tool that needs to respond immediately to someone’s hand gesture, that delay becomes a real limitation.</a:t>
            </a:r>
          </a:p>
          <a:p>
            <a:pPr algn="just"/>
            <a:endParaRPr lang="en-US" sz="1200">
              <a:latin typeface="Times New Roman" panose="02020603050405020304" pitchFamily="18" charset="0"/>
              <a:cs typeface="Times New Roman" panose="02020603050405020304" pitchFamily="18" charset="0"/>
            </a:endParaRPr>
          </a:p>
          <a:p>
            <a:pPr algn="just"/>
            <a:r>
              <a:rPr lang="en-US" sz="1200">
                <a:latin typeface="Times New Roman" panose="02020603050405020304" pitchFamily="18" charset="0"/>
                <a:cs typeface="Times New Roman" panose="02020603050405020304" pitchFamily="18" charset="0"/>
              </a:rPr>
              <a:t>To address this, we use </a:t>
            </a:r>
            <a:r>
              <a:rPr lang="en-US" sz="1200" err="1">
                <a:latin typeface="Times New Roman" panose="02020603050405020304" pitchFamily="18" charset="0"/>
                <a:cs typeface="Times New Roman" panose="02020603050405020304" pitchFamily="18" charset="0"/>
              </a:rPr>
              <a:t>Ztachip</a:t>
            </a:r>
            <a:r>
              <a:rPr lang="en-US" sz="1200">
                <a:latin typeface="Times New Roman" panose="02020603050405020304" pitchFamily="18" charset="0"/>
                <a:cs typeface="Times New Roman" panose="02020603050405020304" pitchFamily="18" charset="0"/>
              </a:rPr>
              <a:t>, an FPGA accelerator designed to process many operations in parallel. This gives us much faster inference times while keeping power consumption low, which is ideal for small, efficient devices.</a:t>
            </a:r>
          </a:p>
          <a:p>
            <a:pPr algn="just"/>
            <a:r>
              <a:rPr lang="en-US" sz="1200">
                <a:latin typeface="Times New Roman" panose="02020603050405020304" pitchFamily="18" charset="0"/>
                <a:cs typeface="Times New Roman" panose="02020603050405020304" pitchFamily="18" charset="0"/>
              </a:rPr>
              <a:t>Our goal is to build a full ASL recognition pipeline that is accurate, fast, and optimized for FPGA deployment.</a:t>
            </a:r>
          </a:p>
          <a:p>
            <a:pPr algn="just"/>
            <a:endParaRPr lang="en-US" sz="1200">
              <a:latin typeface="Times New Roman" panose="02020603050405020304" pitchFamily="18" charset="0"/>
              <a:cs typeface="Times New Roman" panose="02020603050405020304" pitchFamily="18" charset="0"/>
            </a:endParaRPr>
          </a:p>
          <a:p>
            <a:pPr algn="just"/>
            <a:r>
              <a:rPr lang="en-US" sz="1200">
                <a:latin typeface="Times New Roman" panose="02020603050405020304" pitchFamily="18" charset="0"/>
                <a:cs typeface="Times New Roman" panose="02020603050405020304" pitchFamily="18" charset="0"/>
              </a:rPr>
              <a:t>The workflow we follow starts with collecting and preparing the dataset, then training a lightweight CNN model. After training, we export the model to ONNX and compile it using the </a:t>
            </a:r>
            <a:r>
              <a:rPr lang="en-US" sz="1200" err="1">
                <a:latin typeface="Times New Roman" panose="02020603050405020304" pitchFamily="18" charset="0"/>
                <a:cs typeface="Times New Roman" panose="02020603050405020304" pitchFamily="18" charset="0"/>
              </a:rPr>
              <a:t>Ztachip</a:t>
            </a:r>
            <a:r>
              <a:rPr lang="en-US" sz="1200">
                <a:latin typeface="Times New Roman" panose="02020603050405020304" pitchFamily="18" charset="0"/>
                <a:cs typeface="Times New Roman" panose="02020603050405020304" pitchFamily="18" charset="0"/>
              </a:rPr>
              <a:t> toolchain so it can run directly on the FPGA. Finally, we validate the system by measuring accuracy, frames per second, and comparing CPU versus FPGA latency to show the performance improvements.</a:t>
            </a: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1200"/>
              </a:spcBef>
              <a:spcAft>
                <a:spcPts val="0"/>
              </a:spcAft>
              <a:buNone/>
            </a:pPr>
            <a:endParaRPr sz="1100">
              <a:latin typeface="Arial"/>
              <a:ea typeface="Arial"/>
              <a:cs typeface="Arial"/>
              <a:sym typeface="Arial"/>
            </a:endParaRPr>
          </a:p>
        </p:txBody>
      </p:sp>
      <p:sp>
        <p:nvSpPr>
          <p:cNvPr id="102" name="Google Shape;102;g3ac7a247410_0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a:extLst>
            <a:ext uri="{FF2B5EF4-FFF2-40B4-BE49-F238E27FC236}">
              <a16:creationId xmlns:a16="http://schemas.microsoft.com/office/drawing/2014/main" id="{230D408B-2C06-7A54-125F-DC4B6B061FDD}"/>
            </a:ext>
          </a:extLst>
        </p:cNvPr>
        <p:cNvGrpSpPr/>
        <p:nvPr/>
      </p:nvGrpSpPr>
      <p:grpSpPr>
        <a:xfrm>
          <a:off x="0" y="0"/>
          <a:ext cx="0" cy="0"/>
          <a:chOff x="0" y="0"/>
          <a:chExt cx="0" cy="0"/>
        </a:xfrm>
      </p:grpSpPr>
      <p:sp>
        <p:nvSpPr>
          <p:cNvPr id="101" name="Google Shape;101;g3ac7a247410_0_16:notes">
            <a:extLst>
              <a:ext uri="{FF2B5EF4-FFF2-40B4-BE49-F238E27FC236}">
                <a16:creationId xmlns:a16="http://schemas.microsoft.com/office/drawing/2014/main" id="{C5EB2EE6-D29B-B0D0-C541-8E6979373A81}"/>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100">
              <a:latin typeface="Arial"/>
              <a:ea typeface="Arial"/>
              <a:cs typeface="Arial"/>
              <a:sym typeface="Arial"/>
            </a:endParaRPr>
          </a:p>
          <a:p>
            <a:pPr algn="just"/>
            <a:r>
              <a:rPr lang="en-US" sz="1200">
                <a:latin typeface="Times New Roman" panose="02020603050405020304" pitchFamily="18" charset="0"/>
                <a:cs typeface="Times New Roman" panose="02020603050405020304" pitchFamily="18" charset="0"/>
              </a:rPr>
              <a:t>We’re working on the problem of making American Sign Language alphabet recognition run in real time on FPGA hardware. ASL recognition relies on CNN models, and these models can be pretty heavy. When they run only on a CPU, the system often becomes slow, which leads to noticeable lag. For an assistive tool that needs to respond immediately to someone’s hand gesture, that delay becomes a real limitation.</a:t>
            </a:r>
          </a:p>
          <a:p>
            <a:pPr algn="just"/>
            <a:endParaRPr lang="en-US" sz="1200">
              <a:latin typeface="Times New Roman" panose="02020603050405020304" pitchFamily="18" charset="0"/>
              <a:cs typeface="Times New Roman" panose="02020603050405020304" pitchFamily="18" charset="0"/>
            </a:endParaRPr>
          </a:p>
          <a:p>
            <a:pPr algn="just"/>
            <a:r>
              <a:rPr lang="en-US" sz="1200">
                <a:latin typeface="Times New Roman" panose="02020603050405020304" pitchFamily="18" charset="0"/>
                <a:cs typeface="Times New Roman" panose="02020603050405020304" pitchFamily="18" charset="0"/>
              </a:rPr>
              <a:t>To address this, we use </a:t>
            </a:r>
            <a:r>
              <a:rPr lang="en-US" sz="1200" err="1">
                <a:latin typeface="Times New Roman" panose="02020603050405020304" pitchFamily="18" charset="0"/>
                <a:cs typeface="Times New Roman" panose="02020603050405020304" pitchFamily="18" charset="0"/>
              </a:rPr>
              <a:t>Ztachip</a:t>
            </a:r>
            <a:r>
              <a:rPr lang="en-US" sz="1200">
                <a:latin typeface="Times New Roman" panose="02020603050405020304" pitchFamily="18" charset="0"/>
                <a:cs typeface="Times New Roman" panose="02020603050405020304" pitchFamily="18" charset="0"/>
              </a:rPr>
              <a:t>, an FPGA accelerator designed to process many operations in parallel. This gives us much faster inference times while keeping power consumption low, which is ideal for small, efficient devices.</a:t>
            </a:r>
          </a:p>
          <a:p>
            <a:pPr algn="just"/>
            <a:r>
              <a:rPr lang="en-US" sz="1200">
                <a:latin typeface="Times New Roman" panose="02020603050405020304" pitchFamily="18" charset="0"/>
                <a:cs typeface="Times New Roman" panose="02020603050405020304" pitchFamily="18" charset="0"/>
              </a:rPr>
              <a:t>Our goal is to build a full ASL recognition pipeline that is accurate, fast, and optimized for FPGA deployment.</a:t>
            </a:r>
          </a:p>
          <a:p>
            <a:pPr algn="just"/>
            <a:endParaRPr lang="en-US" sz="1200">
              <a:latin typeface="Times New Roman" panose="02020603050405020304" pitchFamily="18" charset="0"/>
              <a:cs typeface="Times New Roman" panose="02020603050405020304" pitchFamily="18" charset="0"/>
            </a:endParaRPr>
          </a:p>
          <a:p>
            <a:pPr algn="just"/>
            <a:r>
              <a:rPr lang="en-US" sz="1200">
                <a:latin typeface="Times New Roman" panose="02020603050405020304" pitchFamily="18" charset="0"/>
                <a:cs typeface="Times New Roman" panose="02020603050405020304" pitchFamily="18" charset="0"/>
              </a:rPr>
              <a:t>The workflow we follow starts with collecting and preparing the dataset, then training a lightweight CNN model. After training, we export the model to ONNX and compile it using the </a:t>
            </a:r>
            <a:r>
              <a:rPr lang="en-US" sz="1200" err="1">
                <a:latin typeface="Times New Roman" panose="02020603050405020304" pitchFamily="18" charset="0"/>
                <a:cs typeface="Times New Roman" panose="02020603050405020304" pitchFamily="18" charset="0"/>
              </a:rPr>
              <a:t>Ztachip</a:t>
            </a:r>
            <a:r>
              <a:rPr lang="en-US" sz="1200">
                <a:latin typeface="Times New Roman" panose="02020603050405020304" pitchFamily="18" charset="0"/>
                <a:cs typeface="Times New Roman" panose="02020603050405020304" pitchFamily="18" charset="0"/>
              </a:rPr>
              <a:t> toolchain so it can run directly on the FPGA. Finally, we validate the system by measuring accuracy, frames per second, and comparing CPU versus FPGA latency to show the performance improvements.</a:t>
            </a:r>
          </a:p>
          <a:p>
            <a:pPr marL="0" lvl="0" indent="0" algn="l" rtl="0">
              <a:spcBef>
                <a:spcPts val="0"/>
              </a:spcBef>
              <a:spcAft>
                <a:spcPts val="0"/>
              </a:spcAft>
              <a:buNone/>
            </a:pPr>
            <a:endParaRPr sz="1100">
              <a:latin typeface="Arial"/>
              <a:ea typeface="Arial"/>
              <a:cs typeface="Arial"/>
              <a:sym typeface="Arial"/>
            </a:endParaRPr>
          </a:p>
          <a:p>
            <a:pPr marL="0" lvl="0" indent="0" algn="l" rtl="0">
              <a:spcBef>
                <a:spcPts val="1200"/>
              </a:spcBef>
              <a:spcAft>
                <a:spcPts val="0"/>
              </a:spcAft>
              <a:buNone/>
            </a:pPr>
            <a:endParaRPr sz="1100">
              <a:latin typeface="Arial"/>
              <a:ea typeface="Arial"/>
              <a:cs typeface="Arial"/>
              <a:sym typeface="Arial"/>
            </a:endParaRPr>
          </a:p>
        </p:txBody>
      </p:sp>
      <p:sp>
        <p:nvSpPr>
          <p:cNvPr id="102" name="Google Shape;102;g3ac7a247410_0_16:notes">
            <a:extLst>
              <a:ext uri="{FF2B5EF4-FFF2-40B4-BE49-F238E27FC236}">
                <a16:creationId xmlns:a16="http://schemas.microsoft.com/office/drawing/2014/main" id="{36A1C57F-E2FA-57E0-85C0-E841CAFFB20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4081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F8F62613-BB9A-6993-2DAA-CB18E7F9FE6F}"/>
            </a:ext>
          </a:extLst>
        </p:cNvPr>
        <p:cNvGrpSpPr/>
        <p:nvPr/>
      </p:nvGrpSpPr>
      <p:grpSpPr>
        <a:xfrm>
          <a:off x="0" y="0"/>
          <a:ext cx="0" cy="0"/>
          <a:chOff x="0" y="0"/>
          <a:chExt cx="0" cy="0"/>
        </a:xfrm>
      </p:grpSpPr>
      <p:sp>
        <p:nvSpPr>
          <p:cNvPr id="111" name="Google Shape;111;g3ac7a247410_0_24:notes">
            <a:extLst>
              <a:ext uri="{FF2B5EF4-FFF2-40B4-BE49-F238E27FC236}">
                <a16:creationId xmlns:a16="http://schemas.microsoft.com/office/drawing/2014/main" id="{1E2580B5-0B55-FE9D-4F6D-B0286E567C97}"/>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algn="just"/>
            <a:r>
              <a:rPr lang="en-US">
                <a:latin typeface="Times New Roman" panose="02020603050405020304" pitchFamily="18" charset="0"/>
                <a:cs typeface="Times New Roman" panose="02020603050405020304" pitchFamily="18" charset="0"/>
              </a:rPr>
              <a:t>For this part of the project, we started by building our dataset and training the CNN model that would eventually run on the FPGA.</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used the ASL Alphabet Dataset from Kaggle, which contains about eighty-seven thousand labeled images of hand gestures. Each image represents a letter in the ASL alphabet. Before training, we had to preprocess the data to make it suitable for a lightweight model that can run efficiently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So we resized the images to 64×64, converted them to NCHW format, normalized the pixel values, and then split everything into training and validation sets.</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Once the dataset was ready, we designed a small, efficient CNN architecture tailored for FPGA deployment. The model includes three convolutional blocks with </a:t>
            </a:r>
            <a:r>
              <a:rPr lang="en-US" err="1">
                <a:latin typeface="Times New Roman" panose="02020603050405020304" pitchFamily="18" charset="0"/>
                <a:cs typeface="Times New Roman" panose="02020603050405020304" pitchFamily="18" charset="0"/>
              </a:rPr>
              <a:t>ReLU</a:t>
            </a:r>
            <a:r>
              <a:rPr lang="en-US">
                <a:latin typeface="Times New Roman" panose="02020603050405020304" pitchFamily="18" charset="0"/>
                <a:cs typeface="Times New Roman" panose="02020603050405020304" pitchFamily="18" charset="0"/>
              </a:rPr>
              <a:t> activation, max-pooling layers, and a fully connected output covering 29 classes—A through Z except J and Z, plus a few additional signs.</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trained the model in </a:t>
            </a:r>
            <a:r>
              <a:rPr lang="en-US" err="1">
                <a:latin typeface="Times New Roman" panose="02020603050405020304" pitchFamily="18" charset="0"/>
                <a:cs typeface="Times New Roman" panose="02020603050405020304" pitchFamily="18" charset="0"/>
              </a:rPr>
              <a:t>PyTorch</a:t>
            </a:r>
            <a:r>
              <a:rPr lang="en-US">
                <a:latin typeface="Times New Roman" panose="02020603050405020304" pitchFamily="18" charset="0"/>
                <a:cs typeface="Times New Roman" panose="02020603050405020304" pitchFamily="18" charset="0"/>
              </a:rPr>
              <a:t> and added some simple data augmentation like flips, rotations, and brightness changes to improve robustness. Using cross-entropy loss and the Adam optimizer, the model was able to reach over 90 percent accuracy on the validation set. The training and validation accuracy curves on the right show that the model converges quickly and remains stable.</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After training, the next step was to prepare the model for deployment on the FPGA. To do this, we exported the trained model to ONNX format and applied INT8 quantization. Quantization significantly reduces the model size and makes it compatible with </a:t>
            </a:r>
            <a:r>
              <a:rPr lang="en-US" err="1">
                <a:latin typeface="Times New Roman" panose="02020603050405020304" pitchFamily="18" charset="0"/>
                <a:cs typeface="Times New Roman" panose="02020603050405020304" pitchFamily="18" charset="0"/>
              </a:rPr>
              <a:t>Ztachip’s</a:t>
            </a:r>
            <a:r>
              <a:rPr lang="en-US">
                <a:latin typeface="Times New Roman" panose="02020603050405020304" pitchFamily="18" charset="0"/>
                <a:cs typeface="Times New Roman" panose="02020603050405020304" pitchFamily="18" charset="0"/>
              </a:rPr>
              <a:t> hardware constraints. This step is essential because the FPGA needs an optimized version of the network to execute operations in parallel efficiently.</a:t>
            </a:r>
          </a:p>
          <a:p>
            <a:pPr algn="just"/>
            <a:r>
              <a:rPr lang="en-US">
                <a:latin typeface="Times New Roman" panose="02020603050405020304" pitchFamily="18" charset="0"/>
                <a:cs typeface="Times New Roman" panose="02020603050405020304" pitchFamily="18" charset="0"/>
              </a:rPr>
              <a:t>Overall, this workflow prepared a compact, accurate, and hardware-ready ASL recognition model that could be compiled and deployed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in the next phase of the project.”</a:t>
            </a:r>
          </a:p>
          <a:p>
            <a:pPr marL="0" lvl="0" indent="0" algn="l" rtl="0">
              <a:spcBef>
                <a:spcPts val="0"/>
              </a:spcBef>
              <a:spcAft>
                <a:spcPts val="0"/>
              </a:spcAft>
              <a:buNone/>
            </a:pPr>
            <a:endParaRPr/>
          </a:p>
        </p:txBody>
      </p:sp>
      <p:sp>
        <p:nvSpPr>
          <p:cNvPr id="112" name="Google Shape;112;g3ac7a247410_0_24:notes">
            <a:extLst>
              <a:ext uri="{FF2B5EF4-FFF2-40B4-BE49-F238E27FC236}">
                <a16:creationId xmlns:a16="http://schemas.microsoft.com/office/drawing/2014/main" id="{FC84D118-8CAF-19F9-77CF-AC499E701CB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92325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ac7a247410_0_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algn="just"/>
            <a:r>
              <a:rPr lang="en-US">
                <a:latin typeface="Times New Roman" panose="02020603050405020304" pitchFamily="18" charset="0"/>
                <a:cs typeface="Times New Roman" panose="02020603050405020304" pitchFamily="18" charset="0"/>
              </a:rPr>
              <a:t>For this part of the project, we focused on setting up the PYNQ-Z1 board so we could eventually deploy and test our quantized ASL recognition model on real hardware.</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To start, we needed to install the PYNQ image onto the board’s SD card. The PYNQ image is basically the operating system for the PYNQ board—it includes a customized Linux environment along with Python, the PYNQ libraries, FPGA drivers, and the </a:t>
            </a:r>
            <a:r>
              <a:rPr lang="en-US" err="1">
                <a:latin typeface="Times New Roman" panose="02020603050405020304" pitchFamily="18" charset="0"/>
                <a:cs typeface="Times New Roman" panose="02020603050405020304" pitchFamily="18" charset="0"/>
              </a:rPr>
              <a:t>Jupyter</a:t>
            </a:r>
            <a:r>
              <a:rPr lang="en-US">
                <a:latin typeface="Times New Roman" panose="02020603050405020304" pitchFamily="18" charset="0"/>
                <a:cs typeface="Times New Roman" panose="02020603050405020304" pitchFamily="18" charset="0"/>
              </a:rPr>
              <a:t> interface. Without this image, the board can’t run Python code or communicate with our laptop, so flashing it is what actually turns the hardware into a usable development platform.</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We specifically chose </a:t>
            </a:r>
            <a:r>
              <a:rPr lang="en-US" b="1">
                <a:latin typeface="Times New Roman" panose="02020603050405020304" pitchFamily="18" charset="0"/>
                <a:cs typeface="Times New Roman" panose="02020603050405020304" pitchFamily="18" charset="0"/>
              </a:rPr>
              <a:t>PYNQ version 2.5</a:t>
            </a:r>
            <a:r>
              <a:rPr lang="en-US">
                <a:latin typeface="Times New Roman" panose="02020603050405020304" pitchFamily="18" charset="0"/>
                <a:cs typeface="Times New Roman" panose="02020603050405020304" pitchFamily="18" charset="0"/>
              </a:rPr>
              <a:t> because it is the most stable and well-supported release for the PYNQ-Z1 board. Newer versions focus more on other boards like the Z2, and older versions lack important updates. Version 2.5 is the recommended, compatible option, and it works smoothly with the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environment we’ll use later for deploying our model.</a:t>
            </a:r>
          </a:p>
          <a:p>
            <a:pPr algn="just"/>
            <a:r>
              <a:rPr lang="en-US">
                <a:latin typeface="Times New Roman" panose="02020603050405020304" pitchFamily="18" charset="0"/>
                <a:cs typeface="Times New Roman" panose="02020603050405020304" pitchFamily="18" charset="0"/>
              </a:rPr>
              <a:t>Once the SD card was prepared, we inserted it into the board, powered it on, and connected it to the computer over Ethernet. From there, we retrieved the board’s IP address and accessed the </a:t>
            </a:r>
            <a:r>
              <a:rPr lang="en-US" err="1">
                <a:latin typeface="Times New Roman" panose="02020603050405020304" pitchFamily="18" charset="0"/>
                <a:cs typeface="Times New Roman" panose="02020603050405020304" pitchFamily="18" charset="0"/>
              </a:rPr>
              <a:t>Jupyter</a:t>
            </a:r>
            <a:r>
              <a:rPr lang="en-US">
                <a:latin typeface="Times New Roman" panose="02020603050405020304" pitchFamily="18" charset="0"/>
                <a:cs typeface="Times New Roman" panose="02020603050405020304" pitchFamily="18" charset="0"/>
              </a:rPr>
              <a:t> interface, confirming that everything was set up correctly.</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With the hardware ready, the next steps of the project focus on deployment. First, we’ll load the quantized ONNX model onto the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FPGA and verify that it runs correctly. Then we’ll implement a real-time inference pipeline where we can upload images through </a:t>
            </a:r>
            <a:r>
              <a:rPr lang="en-US" err="1">
                <a:latin typeface="Times New Roman" panose="02020603050405020304" pitchFamily="18" charset="0"/>
                <a:cs typeface="Times New Roman" panose="02020603050405020304" pitchFamily="18" charset="0"/>
              </a:rPr>
              <a:t>Jupyter</a:t>
            </a:r>
            <a:r>
              <a:rPr lang="en-US">
                <a:latin typeface="Times New Roman" panose="02020603050405020304" pitchFamily="18" charset="0"/>
                <a:cs typeface="Times New Roman" panose="02020603050405020304" pitchFamily="18" charset="0"/>
              </a:rPr>
              <a:t> Notebook or eventually capture live ASL hand gestures.</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After that, we’ll run inference through the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accelerator and display the predicted letters in real time. We’ll also benchmark CPU versus FPGA performance to quantify how much speedup we gain from hardware acceleration. Finally, we’ll prepare our final report and create a demo video showing the full system in action.”</a:t>
            </a:r>
          </a:p>
          <a:p>
            <a:pPr marL="0" lvl="0" indent="0" algn="l" rtl="0">
              <a:spcBef>
                <a:spcPts val="1200"/>
              </a:spcBef>
              <a:spcAft>
                <a:spcPts val="0"/>
              </a:spcAft>
              <a:buNone/>
            </a:pPr>
            <a:endParaRPr/>
          </a:p>
        </p:txBody>
      </p:sp>
      <p:sp>
        <p:nvSpPr>
          <p:cNvPr id="125" name="Google Shape;125;g3ac7a247410_0_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ac7a247410_0_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algn="just"/>
            <a:r>
              <a:rPr lang="en-US">
                <a:latin typeface="Times New Roman" panose="02020603050405020304" pitchFamily="18" charset="0"/>
                <a:cs typeface="Times New Roman" panose="02020603050405020304" pitchFamily="18" charset="0"/>
              </a:rPr>
              <a:t>For this part of the project, we started by building our dataset and training the CNN model that would eventually run on the FPGA.</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used the ASL Alphabet Dataset from Kaggle, which contains about eighty-seven thousand labeled images of hand gestures. Each image represents a letter in the ASL alphabet. Before training, we had to preprocess the data to make it suitable for a lightweight model that can run efficiently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So we resized the images to 64×64, converted them to NCHW format, normalized the pixel values, and then split everything into training and validation sets.</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Once the dataset was ready, we designed a small, efficient CNN architecture tailored for FPGA deployment. The model includes three convolutional blocks with </a:t>
            </a:r>
            <a:r>
              <a:rPr lang="en-US" err="1">
                <a:latin typeface="Times New Roman" panose="02020603050405020304" pitchFamily="18" charset="0"/>
                <a:cs typeface="Times New Roman" panose="02020603050405020304" pitchFamily="18" charset="0"/>
              </a:rPr>
              <a:t>ReLU</a:t>
            </a:r>
            <a:r>
              <a:rPr lang="en-US">
                <a:latin typeface="Times New Roman" panose="02020603050405020304" pitchFamily="18" charset="0"/>
                <a:cs typeface="Times New Roman" panose="02020603050405020304" pitchFamily="18" charset="0"/>
              </a:rPr>
              <a:t> activation, max-pooling layers, and a fully connected output covering 29 classes—A through Z except J and Z, plus a few additional signs.</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trained the model in </a:t>
            </a:r>
            <a:r>
              <a:rPr lang="en-US" err="1">
                <a:latin typeface="Times New Roman" panose="02020603050405020304" pitchFamily="18" charset="0"/>
                <a:cs typeface="Times New Roman" panose="02020603050405020304" pitchFamily="18" charset="0"/>
              </a:rPr>
              <a:t>PyTorch</a:t>
            </a:r>
            <a:r>
              <a:rPr lang="en-US">
                <a:latin typeface="Times New Roman" panose="02020603050405020304" pitchFamily="18" charset="0"/>
                <a:cs typeface="Times New Roman" panose="02020603050405020304" pitchFamily="18" charset="0"/>
              </a:rPr>
              <a:t> and added some simple data augmentation like flips, rotations, and brightness changes to improve robustness. Using cross-entropy loss and the Adam optimizer, the model was able to reach over 90 percent accuracy on the validation set. The training and validation accuracy curves on the right show that the model converges quickly and remains stable.</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After training, the next step was to prepare the model for deployment on the FPGA. To do this, we exported the trained model to ONNX format and applied INT8 quantization. Quantization significantly reduces the model size and makes it compatible with </a:t>
            </a:r>
            <a:r>
              <a:rPr lang="en-US" err="1">
                <a:latin typeface="Times New Roman" panose="02020603050405020304" pitchFamily="18" charset="0"/>
                <a:cs typeface="Times New Roman" panose="02020603050405020304" pitchFamily="18" charset="0"/>
              </a:rPr>
              <a:t>Ztachip’s</a:t>
            </a:r>
            <a:r>
              <a:rPr lang="en-US">
                <a:latin typeface="Times New Roman" panose="02020603050405020304" pitchFamily="18" charset="0"/>
                <a:cs typeface="Times New Roman" panose="02020603050405020304" pitchFamily="18" charset="0"/>
              </a:rPr>
              <a:t> hardware constraints. This step is essential because the FPGA needs an optimized version of the network to execute operations in parallel efficiently.</a:t>
            </a:r>
          </a:p>
          <a:p>
            <a:pPr algn="just"/>
            <a:r>
              <a:rPr lang="en-US">
                <a:latin typeface="Times New Roman" panose="02020603050405020304" pitchFamily="18" charset="0"/>
                <a:cs typeface="Times New Roman" panose="02020603050405020304" pitchFamily="18" charset="0"/>
              </a:rPr>
              <a:t>Overall, this workflow prepared a compact, accurate, and hardware-ready ASL recognition model that could be compiled and deployed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in the next phase of the project.”</a:t>
            </a:r>
          </a:p>
          <a:p>
            <a:pPr marL="0" lvl="0" indent="0" algn="l" rtl="0">
              <a:spcBef>
                <a:spcPts val="0"/>
              </a:spcBef>
              <a:spcAft>
                <a:spcPts val="0"/>
              </a:spcAft>
              <a:buNone/>
            </a:pPr>
            <a:endParaRPr/>
          </a:p>
        </p:txBody>
      </p:sp>
      <p:sp>
        <p:nvSpPr>
          <p:cNvPr id="112" name="Google Shape;112;g3ac7a247410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F95DD799-F942-B9E6-51B4-472D2C479887}"/>
            </a:ext>
          </a:extLst>
        </p:cNvPr>
        <p:cNvGrpSpPr/>
        <p:nvPr/>
      </p:nvGrpSpPr>
      <p:grpSpPr>
        <a:xfrm>
          <a:off x="0" y="0"/>
          <a:ext cx="0" cy="0"/>
          <a:chOff x="0" y="0"/>
          <a:chExt cx="0" cy="0"/>
        </a:xfrm>
      </p:grpSpPr>
      <p:sp>
        <p:nvSpPr>
          <p:cNvPr id="111" name="Google Shape;111;g3ac7a247410_0_24:notes">
            <a:extLst>
              <a:ext uri="{FF2B5EF4-FFF2-40B4-BE49-F238E27FC236}">
                <a16:creationId xmlns:a16="http://schemas.microsoft.com/office/drawing/2014/main" id="{E59296E0-A748-2F17-39A0-056808E57B80}"/>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algn="just"/>
            <a:r>
              <a:rPr lang="en-US">
                <a:latin typeface="Times New Roman" panose="02020603050405020304" pitchFamily="18" charset="0"/>
                <a:cs typeface="Times New Roman" panose="02020603050405020304" pitchFamily="18" charset="0"/>
              </a:rPr>
              <a:t>For this part of the project, we started by building our dataset and training the CNN model that would eventually run on the FPGA.</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used the ASL Alphabet Dataset from Kaggle, which contains about eighty-seven thousand labeled images of hand gestures. Each image represents a letter in the ASL alphabet. Before training, we had to preprocess the data to make it suitable for a lightweight model that can run efficiently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So we resized the images to 64×64, converted them to NCHW format, normalized the pixel values, and then split everything into training and validation sets.</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Once the dataset was ready, we designed a small, efficient CNN architecture tailored for FPGA deployment. The model includes three convolutional blocks with </a:t>
            </a:r>
            <a:r>
              <a:rPr lang="en-US" err="1">
                <a:latin typeface="Times New Roman" panose="02020603050405020304" pitchFamily="18" charset="0"/>
                <a:cs typeface="Times New Roman" panose="02020603050405020304" pitchFamily="18" charset="0"/>
              </a:rPr>
              <a:t>ReLU</a:t>
            </a:r>
            <a:r>
              <a:rPr lang="en-US">
                <a:latin typeface="Times New Roman" panose="02020603050405020304" pitchFamily="18" charset="0"/>
                <a:cs typeface="Times New Roman" panose="02020603050405020304" pitchFamily="18" charset="0"/>
              </a:rPr>
              <a:t> activation, max-pooling layers, and a fully connected output covering 29 classes—A through Z except J and Z, plus a few additional signs.</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trained the model in </a:t>
            </a:r>
            <a:r>
              <a:rPr lang="en-US" err="1">
                <a:latin typeface="Times New Roman" panose="02020603050405020304" pitchFamily="18" charset="0"/>
                <a:cs typeface="Times New Roman" panose="02020603050405020304" pitchFamily="18" charset="0"/>
              </a:rPr>
              <a:t>PyTorch</a:t>
            </a:r>
            <a:r>
              <a:rPr lang="en-US">
                <a:latin typeface="Times New Roman" panose="02020603050405020304" pitchFamily="18" charset="0"/>
                <a:cs typeface="Times New Roman" panose="02020603050405020304" pitchFamily="18" charset="0"/>
              </a:rPr>
              <a:t> and added some simple data augmentation like flips, rotations, and brightness changes to improve robustness. Using cross-entropy loss and the Adam optimizer, the model was able to reach over 90 percent accuracy on the validation set. The training and validation accuracy curves on the right show that the model converges quickly and remains stable.</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After training, the next step was to prepare the model for deployment on the FPGA. To do this, we exported the trained model to ONNX format and applied INT8 quantization. Quantization significantly reduces the model size and makes it compatible with </a:t>
            </a:r>
            <a:r>
              <a:rPr lang="en-US" err="1">
                <a:latin typeface="Times New Roman" panose="02020603050405020304" pitchFamily="18" charset="0"/>
                <a:cs typeface="Times New Roman" panose="02020603050405020304" pitchFamily="18" charset="0"/>
              </a:rPr>
              <a:t>Ztachip’s</a:t>
            </a:r>
            <a:r>
              <a:rPr lang="en-US">
                <a:latin typeface="Times New Roman" panose="02020603050405020304" pitchFamily="18" charset="0"/>
                <a:cs typeface="Times New Roman" panose="02020603050405020304" pitchFamily="18" charset="0"/>
              </a:rPr>
              <a:t> hardware constraints. This step is essential because the FPGA needs an optimized version of the network to execute operations in parallel efficiently.</a:t>
            </a:r>
          </a:p>
          <a:p>
            <a:pPr algn="just"/>
            <a:r>
              <a:rPr lang="en-US">
                <a:latin typeface="Times New Roman" panose="02020603050405020304" pitchFamily="18" charset="0"/>
                <a:cs typeface="Times New Roman" panose="02020603050405020304" pitchFamily="18" charset="0"/>
              </a:rPr>
              <a:t>Overall, this workflow prepared a compact, accurate, and hardware-ready ASL recognition model that could be compiled and deployed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in the next phase of the project.”</a:t>
            </a:r>
          </a:p>
          <a:p>
            <a:pPr marL="0" lvl="0" indent="0" algn="l" rtl="0">
              <a:spcBef>
                <a:spcPts val="0"/>
              </a:spcBef>
              <a:spcAft>
                <a:spcPts val="0"/>
              </a:spcAft>
              <a:buNone/>
            </a:pPr>
            <a:endParaRPr/>
          </a:p>
        </p:txBody>
      </p:sp>
      <p:sp>
        <p:nvSpPr>
          <p:cNvPr id="112" name="Google Shape;112;g3ac7a247410_0_24:notes">
            <a:extLst>
              <a:ext uri="{FF2B5EF4-FFF2-40B4-BE49-F238E27FC236}">
                <a16:creationId xmlns:a16="http://schemas.microsoft.com/office/drawing/2014/main" id="{0D234D3B-5415-D25B-6BAC-E593D3110BA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8579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FA4338EF-BBC5-DBAE-91B6-4444BF613E55}"/>
            </a:ext>
          </a:extLst>
        </p:cNvPr>
        <p:cNvGrpSpPr/>
        <p:nvPr/>
      </p:nvGrpSpPr>
      <p:grpSpPr>
        <a:xfrm>
          <a:off x="0" y="0"/>
          <a:ext cx="0" cy="0"/>
          <a:chOff x="0" y="0"/>
          <a:chExt cx="0" cy="0"/>
        </a:xfrm>
      </p:grpSpPr>
      <p:sp>
        <p:nvSpPr>
          <p:cNvPr id="111" name="Google Shape;111;g3ac7a247410_0_24:notes">
            <a:extLst>
              <a:ext uri="{FF2B5EF4-FFF2-40B4-BE49-F238E27FC236}">
                <a16:creationId xmlns:a16="http://schemas.microsoft.com/office/drawing/2014/main" id="{BEDD9C1C-04A5-2323-38E9-328AFC9C3128}"/>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algn="just"/>
            <a:r>
              <a:rPr lang="en-US">
                <a:latin typeface="Times New Roman" panose="02020603050405020304" pitchFamily="18" charset="0"/>
                <a:cs typeface="Times New Roman" panose="02020603050405020304" pitchFamily="18" charset="0"/>
              </a:rPr>
              <a:t>For this part of the project, we started by building our dataset and training the CNN model that would eventually run on the FPGA.</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used the ASL Alphabet Dataset from Kaggle, which contains about eighty-seven thousand labeled images of hand gestures. Each image represents a letter in the ASL alphabet. Before training, we had to preprocess the data to make it suitable for a lightweight model that can run efficiently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So we resized the images to 64×64, converted them to NCHW format, normalized the pixel values, and then split everything into training and validation sets.</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Once the dataset was ready, we designed a small, efficient CNN architecture tailored for FPGA deployment. The model includes three convolutional blocks with </a:t>
            </a:r>
            <a:r>
              <a:rPr lang="en-US" err="1">
                <a:latin typeface="Times New Roman" panose="02020603050405020304" pitchFamily="18" charset="0"/>
                <a:cs typeface="Times New Roman" panose="02020603050405020304" pitchFamily="18" charset="0"/>
              </a:rPr>
              <a:t>ReLU</a:t>
            </a:r>
            <a:r>
              <a:rPr lang="en-US">
                <a:latin typeface="Times New Roman" panose="02020603050405020304" pitchFamily="18" charset="0"/>
                <a:cs typeface="Times New Roman" panose="02020603050405020304" pitchFamily="18" charset="0"/>
              </a:rPr>
              <a:t> activation, max-pooling layers, and a fully connected output covering 29 classes—A through Z except J and Z, plus a few additional signs.</a:t>
            </a:r>
            <a:br>
              <a:rPr lang="en-US">
                <a:latin typeface="Times New Roman" panose="02020603050405020304" pitchFamily="18" charset="0"/>
                <a:cs typeface="Times New Roman" panose="02020603050405020304" pitchFamily="18" charset="0"/>
              </a:rPr>
            </a:br>
            <a:r>
              <a:rPr lang="en-US">
                <a:latin typeface="Times New Roman" panose="02020603050405020304" pitchFamily="18" charset="0"/>
                <a:cs typeface="Times New Roman" panose="02020603050405020304" pitchFamily="18" charset="0"/>
              </a:rPr>
              <a:t>We trained the model in </a:t>
            </a:r>
            <a:r>
              <a:rPr lang="en-US" err="1">
                <a:latin typeface="Times New Roman" panose="02020603050405020304" pitchFamily="18" charset="0"/>
                <a:cs typeface="Times New Roman" panose="02020603050405020304" pitchFamily="18" charset="0"/>
              </a:rPr>
              <a:t>PyTorch</a:t>
            </a:r>
            <a:r>
              <a:rPr lang="en-US">
                <a:latin typeface="Times New Roman" panose="02020603050405020304" pitchFamily="18" charset="0"/>
                <a:cs typeface="Times New Roman" panose="02020603050405020304" pitchFamily="18" charset="0"/>
              </a:rPr>
              <a:t> and added some simple data augmentation like flips, rotations, and brightness changes to improve robustness. Using cross-entropy loss and the Adam optimizer, the model was able to reach over 90 percent accuracy on the validation set. The training and validation accuracy curves on the right show that the model converges quickly and remains stable.</a:t>
            </a:r>
          </a:p>
          <a:p>
            <a:pPr algn="just"/>
            <a:endParaRPr lang="en-US">
              <a:latin typeface="Times New Roman" panose="02020603050405020304" pitchFamily="18" charset="0"/>
              <a:cs typeface="Times New Roman" panose="02020603050405020304" pitchFamily="18" charset="0"/>
            </a:endParaRPr>
          </a:p>
          <a:p>
            <a:pPr algn="just"/>
            <a:r>
              <a:rPr lang="en-US">
                <a:latin typeface="Times New Roman" panose="02020603050405020304" pitchFamily="18" charset="0"/>
                <a:cs typeface="Times New Roman" panose="02020603050405020304" pitchFamily="18" charset="0"/>
              </a:rPr>
              <a:t>After training, the next step was to prepare the model for deployment on the FPGA. To do this, we exported the trained model to ONNX format and applied INT8 quantization. Quantization significantly reduces the model size and makes it compatible with </a:t>
            </a:r>
            <a:r>
              <a:rPr lang="en-US" err="1">
                <a:latin typeface="Times New Roman" panose="02020603050405020304" pitchFamily="18" charset="0"/>
                <a:cs typeface="Times New Roman" panose="02020603050405020304" pitchFamily="18" charset="0"/>
              </a:rPr>
              <a:t>Ztachip’s</a:t>
            </a:r>
            <a:r>
              <a:rPr lang="en-US">
                <a:latin typeface="Times New Roman" panose="02020603050405020304" pitchFamily="18" charset="0"/>
                <a:cs typeface="Times New Roman" panose="02020603050405020304" pitchFamily="18" charset="0"/>
              </a:rPr>
              <a:t> hardware constraints. This step is essential because the FPGA needs an optimized version of the network to execute operations in parallel efficiently.</a:t>
            </a:r>
          </a:p>
          <a:p>
            <a:pPr algn="just"/>
            <a:r>
              <a:rPr lang="en-US">
                <a:latin typeface="Times New Roman" panose="02020603050405020304" pitchFamily="18" charset="0"/>
                <a:cs typeface="Times New Roman" panose="02020603050405020304" pitchFamily="18" charset="0"/>
              </a:rPr>
              <a:t>Overall, this workflow prepared a compact, accurate, and hardware-ready ASL recognition model that could be compiled and deployed on </a:t>
            </a:r>
            <a:r>
              <a:rPr lang="en-US" err="1">
                <a:latin typeface="Times New Roman" panose="02020603050405020304" pitchFamily="18" charset="0"/>
                <a:cs typeface="Times New Roman" panose="02020603050405020304" pitchFamily="18" charset="0"/>
              </a:rPr>
              <a:t>Ztachip</a:t>
            </a:r>
            <a:r>
              <a:rPr lang="en-US">
                <a:latin typeface="Times New Roman" panose="02020603050405020304" pitchFamily="18" charset="0"/>
                <a:cs typeface="Times New Roman" panose="02020603050405020304" pitchFamily="18" charset="0"/>
              </a:rPr>
              <a:t> in the next phase of the project.”</a:t>
            </a:r>
          </a:p>
          <a:p>
            <a:pPr marL="0" lvl="0" indent="0" algn="l" rtl="0">
              <a:spcBef>
                <a:spcPts val="0"/>
              </a:spcBef>
              <a:spcAft>
                <a:spcPts val="0"/>
              </a:spcAft>
              <a:buNone/>
            </a:pPr>
            <a:endParaRPr/>
          </a:p>
        </p:txBody>
      </p:sp>
      <p:sp>
        <p:nvSpPr>
          <p:cNvPr id="112" name="Google Shape;112;g3ac7a247410_0_24:notes">
            <a:extLst>
              <a:ext uri="{FF2B5EF4-FFF2-40B4-BE49-F238E27FC236}">
                <a16:creationId xmlns:a16="http://schemas.microsoft.com/office/drawing/2014/main" id="{3DB963BF-7049-26EA-E0E5-E6D9347582B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47179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
        <p:cNvGrpSpPr/>
        <p:nvPr/>
      </p:nvGrpSpPr>
      <p:grpSpPr>
        <a:xfrm>
          <a:off x="0" y="0"/>
          <a:ext cx="0" cy="0"/>
          <a:chOff x="0" y="0"/>
          <a:chExt cx="0" cy="0"/>
        </a:xfrm>
      </p:grpSpPr>
      <p:sp>
        <p:nvSpPr>
          <p:cNvPr id="25" name="Google Shape;25;p1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1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7" name="Google Shape;27;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0"/>
        <p:cNvGrpSpPr/>
        <p:nvPr/>
      </p:nvGrpSpPr>
      <p:grpSpPr>
        <a:xfrm>
          <a:off x="0" y="0"/>
          <a:ext cx="0" cy="0"/>
          <a:chOff x="0" y="0"/>
          <a:chExt cx="0" cy="0"/>
        </a:xfrm>
      </p:grpSpPr>
      <p:sp>
        <p:nvSpPr>
          <p:cNvPr id="31" name="Google Shape;31;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6"/>
        <p:cNvGrpSpPr/>
        <p:nvPr/>
      </p:nvGrpSpPr>
      <p:grpSpPr>
        <a:xfrm>
          <a:off x="0" y="0"/>
          <a:ext cx="0" cy="0"/>
          <a:chOff x="0" y="0"/>
          <a:chExt cx="0" cy="0"/>
        </a:xfrm>
      </p:grpSpPr>
      <p:sp>
        <p:nvSpPr>
          <p:cNvPr id="37" name="Google Shape;37;p1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9" name="Google Shape;39;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sp>
        <p:nvSpPr>
          <p:cNvPr id="43" name="Google Shape;43;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1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1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1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4" name="Google Shape;54;p1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9"/>
          <p:cNvSpPr>
            <a:spLocks noGrp="1"/>
          </p:cNvSpPr>
          <p:nvPr>
            <p:ph type="pic" idx="2"/>
          </p:nvPr>
        </p:nvSpPr>
        <p:spPr>
          <a:xfrm>
            <a:off x="5183188" y="987425"/>
            <a:ext cx="6172200" cy="4873625"/>
          </a:xfrm>
          <a:prstGeom prst="rect">
            <a:avLst/>
          </a:prstGeom>
          <a:noFill/>
          <a:ln>
            <a:noFill/>
          </a:ln>
        </p:spPr>
      </p:sp>
      <p:sp>
        <p:nvSpPr>
          <p:cNvPr id="68" name="Google Shape;68;p1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github.com/Mircea-s-classes/ai-hardware-project-proposal-ai-hardware-wima"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video" Target="../media/media9.mp4"/><Relationship Id="rId7" Type="http://schemas.openxmlformats.org/officeDocument/2006/relationships/notesSlide" Target="../notesSlides/notesSlide10.xml"/><Relationship Id="rId2" Type="http://schemas.microsoft.com/office/2007/relationships/media" Target="../media/media9.mp4"/><Relationship Id="rId1" Type="http://schemas.openxmlformats.org/officeDocument/2006/relationships/tags" Target="../tags/tag9.xml"/><Relationship Id="rId6" Type="http://schemas.openxmlformats.org/officeDocument/2006/relationships/slideLayout" Target="../slideLayouts/slideLayout2.xml"/><Relationship Id="rId5" Type="http://schemas.openxmlformats.org/officeDocument/2006/relationships/audio" Target="../media/media10.m4a"/><Relationship Id="rId4" Type="http://schemas.microsoft.com/office/2007/relationships/media" Target="../media/media10.m4a"/><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3.png"/><Relationship Id="rId2" Type="http://schemas.microsoft.com/office/2007/relationships/media" Target="../media/media11.m4a"/><Relationship Id="rId1" Type="http://schemas.openxmlformats.org/officeDocument/2006/relationships/tags" Target="../tags/tag10.xml"/><Relationship Id="rId6" Type="http://schemas.openxmlformats.org/officeDocument/2006/relationships/image" Target="../media/image15.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1.xml"/><Relationship Id="rId6" Type="http://schemas.openxmlformats.org/officeDocument/2006/relationships/image" Target="../media/image16.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3.pn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3.png"/><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5.jpe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3.png"/><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6.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5.m4a"/><Relationship Id="rId7" Type="http://schemas.openxmlformats.org/officeDocument/2006/relationships/image" Target="../media/image8.png"/><Relationship Id="rId2" Type="http://schemas.microsoft.com/office/2007/relationships/media" Target="../media/media5.m4a"/><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notesSlide" Target="../notesSlides/notesSlide6.xml"/><Relationship Id="rId4" Type="http://schemas.openxmlformats.org/officeDocument/2006/relationships/slideLayout" Target="../slideLayouts/slideLayout2.xml"/><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6.m4a"/><Relationship Id="rId7" Type="http://schemas.openxmlformats.org/officeDocument/2006/relationships/image" Target="../media/image11.png"/><Relationship Id="rId2" Type="http://schemas.microsoft.com/office/2007/relationships/media" Target="../media/media6.m4a"/><Relationship Id="rId1" Type="http://schemas.openxmlformats.org/officeDocument/2006/relationships/tags" Target="../tags/tag6.xml"/><Relationship Id="rId6" Type="http://schemas.openxmlformats.org/officeDocument/2006/relationships/image" Target="../media/image10.jpe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3.png"/><Relationship Id="rId2" Type="http://schemas.microsoft.com/office/2007/relationships/media" Target="../media/media7.m4a"/><Relationship Id="rId1" Type="http://schemas.openxmlformats.org/officeDocument/2006/relationships/tags" Target="../tags/tag7.xml"/><Relationship Id="rId6" Type="http://schemas.openxmlformats.org/officeDocument/2006/relationships/image" Target="../media/image12.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3.png"/><Relationship Id="rId2" Type="http://schemas.microsoft.com/office/2007/relationships/media" Target="../media/media8.m4a"/><Relationship Id="rId1" Type="http://schemas.openxmlformats.org/officeDocument/2006/relationships/tags" Target="../tags/tag8.xml"/><Relationship Id="rId6" Type="http://schemas.openxmlformats.org/officeDocument/2006/relationships/image" Target="../media/image1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g3ac7a247410_0_0"/>
          <p:cNvPicPr preferRelativeResize="0"/>
          <p:nvPr/>
        </p:nvPicPr>
        <p:blipFill rotWithShape="1">
          <a:blip r:embed="rId3">
            <a:alphaModFix/>
          </a:blip>
          <a:srcRect/>
          <a:stretch/>
        </p:blipFill>
        <p:spPr>
          <a:xfrm>
            <a:off x="8747539" y="0"/>
            <a:ext cx="3442554" cy="6858000"/>
          </a:xfrm>
          <a:prstGeom prst="rect">
            <a:avLst/>
          </a:prstGeom>
          <a:noFill/>
          <a:ln>
            <a:noFill/>
          </a:ln>
        </p:spPr>
      </p:pic>
      <p:sp>
        <p:nvSpPr>
          <p:cNvPr id="89" name="Google Shape;89;g3ac7a247410_0_0"/>
          <p:cNvSpPr txBox="1"/>
          <p:nvPr/>
        </p:nvSpPr>
        <p:spPr>
          <a:xfrm>
            <a:off x="492173" y="2274599"/>
            <a:ext cx="8914500" cy="1490100"/>
          </a:xfrm>
          <a:prstGeom prst="rect">
            <a:avLst/>
          </a:prstGeom>
          <a:noFill/>
          <a:ln>
            <a:noFill/>
          </a:ln>
        </p:spPr>
        <p:txBody>
          <a:bodyPr spcFirstLastPara="1" wrap="square" lIns="91425" tIns="91425" rIns="91425" bIns="91425" anchor="ctr" anchorCtr="0">
            <a:noAutofit/>
          </a:bodyPr>
          <a:lstStyle/>
          <a:p>
            <a:pPr>
              <a:lnSpc>
                <a:spcPct val="90000"/>
              </a:lnSpc>
              <a:buSzPts val="2800"/>
            </a:pPr>
            <a:br>
              <a:rPr lang="en-US" sz="2800" b="1" i="0" u="none" strike="noStrike" cap="none" dirty="0">
                <a:latin typeface="Franklin Gothic"/>
                <a:ea typeface="Franklin Gothic"/>
                <a:cs typeface="Franklin Gothic"/>
              </a:rPr>
            </a:br>
            <a:r>
              <a:rPr lang="en-US" sz="3600" b="1" dirty="0">
                <a:solidFill>
                  <a:schemeClr val="dk1"/>
                </a:solidFill>
                <a:latin typeface="Franklin Gothic"/>
                <a:ea typeface="Franklin Gothic"/>
                <a:cs typeface="Franklin Gothic"/>
                <a:sym typeface="Franklin Gothic"/>
              </a:rPr>
              <a:t>FPGA-Accelerated Sign Language Recognition using </a:t>
            </a:r>
            <a:r>
              <a:rPr lang="en-US" sz="3600" b="1" dirty="0" err="1">
                <a:solidFill>
                  <a:schemeClr val="dk1"/>
                </a:solidFill>
                <a:latin typeface="Franklin Gothic"/>
                <a:ea typeface="Franklin Gothic"/>
                <a:cs typeface="Franklin Gothic"/>
                <a:sym typeface="Franklin Gothic"/>
              </a:rPr>
              <a:t>Ztachip</a:t>
            </a:r>
            <a:br>
              <a:rPr lang="en-US" sz="3600" b="1" i="0" u="none" strike="noStrike" cap="none" dirty="0">
                <a:latin typeface="Franklin Gothic"/>
                <a:ea typeface="Franklin Gothic"/>
                <a:cs typeface="Franklin Gothic"/>
              </a:rPr>
            </a:br>
            <a:endParaRPr sz="3600" b="1" i="0" u="none" strike="noStrike" cap="none" dirty="0">
              <a:solidFill>
                <a:schemeClr val="dk1"/>
              </a:solidFill>
              <a:latin typeface="Franklin Gothic"/>
              <a:ea typeface="Franklin Gothic"/>
              <a:cs typeface="Franklin Gothic"/>
              <a:sym typeface="Franklin Gothic"/>
            </a:endParaRPr>
          </a:p>
        </p:txBody>
      </p:sp>
      <p:sp>
        <p:nvSpPr>
          <p:cNvPr id="90" name="Google Shape;90;g3ac7a247410_0_0"/>
          <p:cNvSpPr txBox="1"/>
          <p:nvPr/>
        </p:nvSpPr>
        <p:spPr>
          <a:xfrm>
            <a:off x="492173" y="3766209"/>
            <a:ext cx="9508966" cy="379616"/>
          </a:xfrm>
          <a:prstGeom prst="rect">
            <a:avLst/>
          </a:prstGeom>
          <a:noFill/>
          <a:ln>
            <a:noFill/>
          </a:ln>
        </p:spPr>
        <p:txBody>
          <a:bodyPr spcFirstLastPara="1" wrap="square" lIns="91425" tIns="91425" rIns="91425" bIns="91425" anchor="t" anchorCtr="0">
            <a:noAutofit/>
          </a:bodyPr>
          <a:lstStyle/>
          <a:p>
            <a:pPr>
              <a:lnSpc>
                <a:spcPct val="80000"/>
              </a:lnSpc>
              <a:buClr>
                <a:srgbClr val="1A2835"/>
              </a:buClr>
              <a:buSzPts val="2100"/>
            </a:pPr>
            <a:r>
              <a:rPr lang="en-US" sz="1800" err="1">
                <a:solidFill>
                  <a:srgbClr val="1A2835"/>
                </a:solidFill>
                <a:latin typeface="Franklin Gothic"/>
              </a:rPr>
              <a:t>Maiva</a:t>
            </a:r>
            <a:r>
              <a:rPr lang="en-US" sz="1800">
                <a:solidFill>
                  <a:srgbClr val="1A2835"/>
                </a:solidFill>
                <a:latin typeface="Franklin Gothic"/>
              </a:rPr>
              <a:t> </a:t>
            </a:r>
            <a:r>
              <a:rPr lang="en-US" sz="1800" err="1">
                <a:solidFill>
                  <a:srgbClr val="1A2835"/>
                </a:solidFill>
                <a:latin typeface="Franklin Gothic"/>
              </a:rPr>
              <a:t>Ndjiakou</a:t>
            </a:r>
            <a:r>
              <a:rPr lang="en-US" sz="1800">
                <a:solidFill>
                  <a:srgbClr val="1A2835"/>
                </a:solidFill>
                <a:latin typeface="Franklin Gothic"/>
              </a:rPr>
              <a:t>, Will Berling, Daniel Lee</a:t>
            </a:r>
            <a:endParaRPr lang="en-US" sz="1600"/>
          </a:p>
          <a:p>
            <a:pPr>
              <a:lnSpc>
                <a:spcPct val="80000"/>
              </a:lnSpc>
              <a:buSzPts val="2100"/>
            </a:pPr>
            <a:endParaRPr lang="en-US" sz="1800">
              <a:solidFill>
                <a:srgbClr val="1A2835"/>
              </a:solidFill>
              <a:latin typeface="Franklin Gothic"/>
              <a:ea typeface="Calibri"/>
            </a:endParaRPr>
          </a:p>
          <a:p>
            <a:pPr>
              <a:lnSpc>
                <a:spcPct val="80000"/>
              </a:lnSpc>
              <a:buSzPts val="2100"/>
            </a:pPr>
            <a:r>
              <a:rPr lang="en-US" sz="1800">
                <a:solidFill>
                  <a:srgbClr val="1A2835"/>
                </a:solidFill>
                <a:latin typeface="Franklin Gothic"/>
                <a:ea typeface="Calibri"/>
                <a:hlinkClick r:id="rId4"/>
              </a:rPr>
              <a:t>Group Github Link</a:t>
            </a:r>
            <a:endParaRPr lang="en-US" sz="1800">
              <a:solidFill>
                <a:srgbClr val="1A2835"/>
              </a:solidFill>
              <a:latin typeface="Franklin Gothic"/>
              <a:ea typeface="Calibri"/>
            </a:endParaRPr>
          </a:p>
          <a:p>
            <a:pPr>
              <a:lnSpc>
                <a:spcPct val="80000"/>
              </a:lnSpc>
              <a:buClr>
                <a:schemeClr val="dk1"/>
              </a:buClr>
              <a:buSzPts val="2100"/>
            </a:pPr>
            <a:endParaRPr lang="en-US" sz="1600">
              <a:solidFill>
                <a:srgbClr val="1A2835"/>
              </a:solidFill>
              <a:latin typeface="Calibri"/>
              <a:ea typeface="Calibri"/>
              <a:cs typeface="Calibri"/>
            </a:endParaRPr>
          </a:p>
        </p:txBody>
      </p:sp>
      <p:sp>
        <p:nvSpPr>
          <p:cNvPr id="91" name="Google Shape;91;g3ac7a247410_0_0"/>
          <p:cNvSpPr txBox="1"/>
          <p:nvPr/>
        </p:nvSpPr>
        <p:spPr>
          <a:xfrm>
            <a:off x="492173" y="4597637"/>
            <a:ext cx="5995800" cy="371100"/>
          </a:xfrm>
          <a:prstGeom prst="rect">
            <a:avLst/>
          </a:prstGeom>
          <a:noFill/>
          <a:ln>
            <a:noFill/>
          </a:ln>
        </p:spPr>
        <p:txBody>
          <a:bodyPr spcFirstLastPara="1" wrap="square" lIns="91425" tIns="91425" rIns="91425" bIns="91425" anchor="t" anchorCtr="0">
            <a:noAutofit/>
          </a:bodyPr>
          <a:lstStyle/>
          <a:p>
            <a:pPr marL="0" marR="0" lvl="0" indent="0" algn="l" rtl="0">
              <a:lnSpc>
                <a:spcPct val="114999"/>
              </a:lnSpc>
              <a:spcBef>
                <a:spcPts val="0"/>
              </a:spcBef>
              <a:spcAft>
                <a:spcPts val="1200"/>
              </a:spcAft>
              <a:buClr>
                <a:schemeClr val="lt1"/>
              </a:buClr>
              <a:buSzPts val="1800"/>
              <a:buFont typeface="Franklin Gothic"/>
              <a:buNone/>
            </a:pPr>
            <a:r>
              <a:rPr lang="en-US" sz="1600">
                <a:solidFill>
                  <a:srgbClr val="1A2835"/>
                </a:solidFill>
                <a:latin typeface="Franklin Gothic"/>
                <a:ea typeface="Franklin Gothic"/>
                <a:cs typeface="Franklin Gothic"/>
                <a:sym typeface="Franklin Gothic"/>
              </a:rPr>
              <a:t>18</a:t>
            </a:r>
            <a:r>
              <a:rPr lang="en-US" sz="1600" b="0" i="0" u="none" strike="noStrike" cap="none">
                <a:solidFill>
                  <a:srgbClr val="1A2835"/>
                </a:solidFill>
                <a:latin typeface="Franklin Gothic"/>
                <a:ea typeface="Franklin Gothic"/>
                <a:cs typeface="Franklin Gothic"/>
                <a:sym typeface="Franklin Gothic"/>
              </a:rPr>
              <a:t> December 2025</a:t>
            </a:r>
            <a:endParaRPr sz="1600" b="0" i="0" u="none" strike="noStrike" cap="none">
              <a:solidFill>
                <a:schemeClr val="lt1"/>
              </a:solidFill>
              <a:latin typeface="Franklin Gothic"/>
              <a:ea typeface="Franklin Gothic"/>
              <a:cs typeface="Franklin Gothic"/>
              <a:sym typeface="Franklin Gothic"/>
            </a:endParaRPr>
          </a:p>
        </p:txBody>
      </p:sp>
      <p:sp>
        <p:nvSpPr>
          <p:cNvPr id="92" name="Google Shape;92;g3ac7a247410_0_0"/>
          <p:cNvSpPr/>
          <p:nvPr/>
        </p:nvSpPr>
        <p:spPr>
          <a:xfrm>
            <a:off x="651482" y="3582358"/>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 name="TextBox 1">
            <a:extLst>
              <a:ext uri="{FF2B5EF4-FFF2-40B4-BE49-F238E27FC236}">
                <a16:creationId xmlns:a16="http://schemas.microsoft.com/office/drawing/2014/main" id="{FBA0BBA1-A99C-9A21-A87F-5BDD39C4A952}"/>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1.</a:t>
            </a:r>
          </a:p>
        </p:txBody>
      </p:sp>
    </p:spTree>
  </p:cSld>
  <p:clrMapOvr>
    <a:masterClrMapping/>
  </p:clrMapOvr>
  <mc:AlternateContent xmlns:mc="http://schemas.openxmlformats.org/markup-compatibility/2006">
    <mc:Choice xmlns:p14="http://schemas.microsoft.com/office/powerpoint/2010/main" Requires="p14">
      <p:transition spd="slow" p14:dur="2000" advTm="2839"/>
    </mc:Choice>
    <mc:Fallback>
      <p:transition spd="slow" advTm="283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8976CCFA-23BF-2E81-34D0-2B65F205F6BC}"/>
            </a:ext>
          </a:extLst>
        </p:cNvPr>
        <p:cNvGrpSpPr/>
        <p:nvPr/>
      </p:nvGrpSpPr>
      <p:grpSpPr>
        <a:xfrm>
          <a:off x="0" y="0"/>
          <a:ext cx="0" cy="0"/>
          <a:chOff x="0" y="0"/>
          <a:chExt cx="0" cy="0"/>
        </a:xfrm>
      </p:grpSpPr>
      <p:sp>
        <p:nvSpPr>
          <p:cNvPr id="114" name="Google Shape;114;g3ac7a247410_0_24">
            <a:extLst>
              <a:ext uri="{FF2B5EF4-FFF2-40B4-BE49-F238E27FC236}">
                <a16:creationId xmlns:a16="http://schemas.microsoft.com/office/drawing/2014/main" id="{FA929B0D-C1EA-F28B-5563-770368002B9F}"/>
              </a:ext>
            </a:extLst>
          </p:cNvPr>
          <p:cNvSpPr txBox="1">
            <a:spLocks noGrp="1"/>
          </p:cNvSpPr>
          <p:nvPr>
            <p:ph type="title"/>
          </p:nvPr>
        </p:nvSpPr>
        <p:spPr>
          <a:xfrm>
            <a:off x="716372" y="57567"/>
            <a:ext cx="8999610" cy="545700"/>
          </a:xfrm>
          <a:prstGeom prst="rect">
            <a:avLst/>
          </a:prstGeom>
          <a:noFill/>
          <a:ln>
            <a:noFill/>
          </a:ln>
        </p:spPr>
        <p:txBody>
          <a:bodyPr spcFirstLastPara="1" wrap="square" lIns="91425" tIns="91425" rIns="91425" bIns="91425" anchor="ctr" anchorCtr="0">
            <a:noAutofit/>
          </a:bodyPr>
          <a:lstStyle/>
          <a:p>
            <a:pPr>
              <a:lnSpc>
                <a:spcPct val="100000"/>
              </a:lnSpc>
              <a:buSzPts val="4800"/>
            </a:pPr>
            <a:r>
              <a:rPr lang="en-US" sz="2400" b="1">
                <a:solidFill>
                  <a:srgbClr val="1A2835"/>
                </a:solidFill>
                <a:latin typeface="Franklin Gothic"/>
                <a:ea typeface="Franklin Gothic"/>
                <a:cs typeface="Franklin Gothic"/>
                <a:sym typeface="Franklin Gothic"/>
              </a:rPr>
              <a:t>Live Demo:</a:t>
            </a:r>
            <a:endParaRPr sz="4000" b="1">
              <a:solidFill>
                <a:srgbClr val="232D4B"/>
              </a:solidFill>
              <a:latin typeface="Franklin Gothic"/>
              <a:ea typeface="Franklin Gothic"/>
              <a:cs typeface="Franklin Gothic"/>
              <a:sym typeface="Franklin Gothic"/>
            </a:endParaRPr>
          </a:p>
        </p:txBody>
      </p:sp>
      <p:sp>
        <p:nvSpPr>
          <p:cNvPr id="115" name="Google Shape;115;g3ac7a247410_0_24">
            <a:extLst>
              <a:ext uri="{FF2B5EF4-FFF2-40B4-BE49-F238E27FC236}">
                <a16:creationId xmlns:a16="http://schemas.microsoft.com/office/drawing/2014/main" id="{0BF97666-2744-7A38-08E8-369914A91AC4}"/>
              </a:ext>
            </a:extLst>
          </p:cNvPr>
          <p:cNvSpPr/>
          <p:nvPr/>
        </p:nvSpPr>
        <p:spPr>
          <a:xfrm>
            <a:off x="828678" y="518235"/>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21" name="Google Shape;121;g3ac7a247410_0_24">
            <a:extLst>
              <a:ext uri="{FF2B5EF4-FFF2-40B4-BE49-F238E27FC236}">
                <a16:creationId xmlns:a16="http://schemas.microsoft.com/office/drawing/2014/main" id="{BC745428-28E4-744B-0CCE-0B654C82BDCB}"/>
              </a:ext>
            </a:extLst>
          </p:cNvPr>
          <p:cNvCxnSpPr/>
          <p:nvPr/>
        </p:nvCxnSpPr>
        <p:spPr>
          <a:xfrm>
            <a:off x="7285336" y="866950"/>
            <a:ext cx="17700" cy="5721900"/>
          </a:xfrm>
          <a:prstGeom prst="straightConnector1">
            <a:avLst/>
          </a:prstGeom>
          <a:noFill/>
          <a:ln w="9525" cap="flat" cmpd="sng">
            <a:solidFill>
              <a:schemeClr val="dk2"/>
            </a:solidFill>
            <a:prstDash val="solid"/>
            <a:round/>
            <a:headEnd type="none" w="med" len="med"/>
            <a:tailEnd type="none" w="med" len="med"/>
          </a:ln>
        </p:spPr>
      </p:cxnSp>
      <p:sp>
        <p:nvSpPr>
          <p:cNvPr id="3" name="TextBox 2">
            <a:extLst>
              <a:ext uri="{FF2B5EF4-FFF2-40B4-BE49-F238E27FC236}">
                <a16:creationId xmlns:a16="http://schemas.microsoft.com/office/drawing/2014/main" id="{B481F496-7DD7-5BA4-E713-A5FAAFF64265}"/>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10.</a:t>
            </a:r>
          </a:p>
        </p:txBody>
      </p:sp>
      <p:pic>
        <p:nvPicPr>
          <p:cNvPr id="2" name="video000000">
            <a:hlinkClick r:id="" action="ppaction://media"/>
            <a:extLst>
              <a:ext uri="{FF2B5EF4-FFF2-40B4-BE49-F238E27FC236}">
                <a16:creationId xmlns:a16="http://schemas.microsoft.com/office/drawing/2014/main" id="{8461FD3F-9C28-3E03-379C-08773497CC5A}"/>
              </a:ext>
            </a:extLst>
          </p:cNvPr>
          <p:cNvPicPr>
            <a:picLocks noChangeAspect="1"/>
          </p:cNvPicPr>
          <p:nvPr>
            <a:videoFile r:link="rId3"/>
            <p:extLst>
              <p:ext uri="{DAA4B4D4-6D71-4841-9C94-3DE7FCFB9230}">
                <p14:media xmlns:p14="http://schemas.microsoft.com/office/powerpoint/2010/main" r:embed="rId2"/>
              </p:ext>
            </p:extLst>
          </p:nvPr>
        </p:nvPicPr>
        <p:blipFill>
          <a:blip r:embed="rId8"/>
          <a:stretch>
            <a:fillRect/>
          </a:stretch>
        </p:blipFill>
        <p:spPr>
          <a:xfrm>
            <a:off x="404884" y="1199166"/>
            <a:ext cx="6628613" cy="5046522"/>
          </a:xfrm>
          <a:prstGeom prst="rect">
            <a:avLst/>
          </a:prstGeom>
        </p:spPr>
      </p:pic>
      <p:sp>
        <p:nvSpPr>
          <p:cNvPr id="4" name="TextBox 3">
            <a:extLst>
              <a:ext uri="{FF2B5EF4-FFF2-40B4-BE49-F238E27FC236}">
                <a16:creationId xmlns:a16="http://schemas.microsoft.com/office/drawing/2014/main" id="{AE23DE3E-1CE7-E9A3-21B5-F00C4B0B70A2}"/>
              </a:ext>
            </a:extLst>
          </p:cNvPr>
          <p:cNvSpPr txBox="1"/>
          <p:nvPr/>
        </p:nvSpPr>
        <p:spPr>
          <a:xfrm>
            <a:off x="7318076" y="898586"/>
            <a:ext cx="4859548"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In the Video Demo:</a:t>
            </a:r>
          </a:p>
          <a:p>
            <a:pPr marL="285750" indent="-285750">
              <a:buChar char="•"/>
            </a:pPr>
            <a:r>
              <a:rPr lang="en-US" dirty="0"/>
              <a:t>Correctly classified ASL letters:</a:t>
            </a:r>
          </a:p>
          <a:p>
            <a:pPr marL="742950" lvl="2" indent="-285750">
              <a:buFont typeface="Courier New"/>
              <a:buChar char="o"/>
            </a:pPr>
            <a:r>
              <a:rPr lang="en-US" b="1" dirty="0"/>
              <a:t>D</a:t>
            </a:r>
          </a:p>
          <a:p>
            <a:pPr marL="742950" lvl="2" indent="-285750">
              <a:buFont typeface="Courier New"/>
              <a:buChar char="o"/>
            </a:pPr>
            <a:r>
              <a:rPr lang="en-US" b="1" dirty="0"/>
              <a:t>I</a:t>
            </a:r>
          </a:p>
          <a:p>
            <a:pPr marL="742950" lvl="2" indent="-285750">
              <a:buFont typeface="Courier New"/>
              <a:buChar char="o"/>
            </a:pPr>
            <a:r>
              <a:rPr lang="en-US" b="1" dirty="0"/>
              <a:t>E</a:t>
            </a:r>
          </a:p>
          <a:p>
            <a:pPr marL="742950" lvl="2" indent="-285750">
              <a:buFont typeface="Courier New"/>
              <a:buChar char="o"/>
            </a:pPr>
            <a:r>
              <a:rPr lang="en-US" b="1" dirty="0"/>
              <a:t>U</a:t>
            </a:r>
          </a:p>
          <a:p>
            <a:pPr marL="285750" indent="-285750">
              <a:buChar char="•"/>
            </a:pPr>
            <a:r>
              <a:rPr lang="en-US" b="1" dirty="0"/>
              <a:t>Unknown</a:t>
            </a:r>
            <a:r>
              <a:rPr lang="en-US" dirty="0"/>
              <a:t> label produced when:</a:t>
            </a:r>
          </a:p>
          <a:p>
            <a:pPr marL="742950" lvl="2" indent="-285750">
              <a:buFont typeface="Courier New"/>
              <a:buChar char="o"/>
            </a:pPr>
            <a:r>
              <a:rPr lang="en-US" dirty="0"/>
              <a:t>Hand pose does not match trained classes</a:t>
            </a:r>
          </a:p>
          <a:p>
            <a:pPr marL="742950" lvl="2" indent="-285750">
              <a:buFont typeface="Courier New"/>
              <a:buChar char="o"/>
            </a:pPr>
            <a:r>
              <a:rPr lang="en-US" dirty="0"/>
              <a:t>Confidence score falls below threshold</a:t>
            </a:r>
          </a:p>
          <a:p>
            <a:pPr marL="228600" lvl="1" indent="-228600">
              <a:buFont typeface=""/>
              <a:buChar char="•"/>
            </a:pPr>
            <a:endParaRPr lang="en-US" dirty="0"/>
          </a:p>
          <a:p>
            <a:r>
              <a:rPr lang="en-US" b="1" dirty="0"/>
              <a:t>System Behavior:</a:t>
            </a:r>
            <a:endParaRPr lang="en-US" dirty="0"/>
          </a:p>
          <a:p>
            <a:pPr marL="285750" indent="-285750">
              <a:buChar char="•"/>
            </a:pPr>
            <a:r>
              <a:rPr lang="en-US" dirty="0"/>
              <a:t>Bounding box and </a:t>
            </a:r>
            <a:r>
              <a:rPr lang="en-US" dirty="0" err="1"/>
              <a:t>keypoints</a:t>
            </a:r>
            <a:r>
              <a:rPr lang="en-US" dirty="0"/>
              <a:t> extracted from input frame</a:t>
            </a:r>
          </a:p>
          <a:p>
            <a:pPr marL="285750" indent="-285750">
              <a:buChar char="•"/>
            </a:pPr>
            <a:r>
              <a:rPr lang="en-US" dirty="0"/>
              <a:t>Frame passed through FPGA-accelerated inference pipeline</a:t>
            </a:r>
          </a:p>
          <a:p>
            <a:pPr marL="285750" indent="-285750">
              <a:buChar char="•"/>
            </a:pPr>
            <a:r>
              <a:rPr lang="en-US" dirty="0"/>
              <a:t>Predicted letter displayed in real time</a:t>
            </a:r>
          </a:p>
          <a:p>
            <a:pPr marL="285750" indent="-285750">
              <a:buChar char="•"/>
            </a:pPr>
            <a:r>
              <a:rPr lang="en-US" dirty="0"/>
              <a:t>Low-latency response consistent with measured FPS</a:t>
            </a:r>
          </a:p>
          <a:p>
            <a:pPr marL="285750" indent="-285750">
              <a:buFont typeface="Arial"/>
              <a:buChar char="•"/>
            </a:pPr>
            <a:r>
              <a:rPr lang="en-US" dirty="0"/>
              <a:t>Hand gesture video captured via computer webcam and processed by the FPGA-accelerated inference pipeline</a:t>
            </a:r>
          </a:p>
          <a:p>
            <a:pPr marL="228600" lvl="1" indent="-228600">
              <a:buFont typeface=""/>
              <a:buChar char="•"/>
            </a:pPr>
            <a:endParaRPr lang="en-US" dirty="0"/>
          </a:p>
          <a:p>
            <a:r>
              <a:rPr lang="en-US" b="1" dirty="0"/>
              <a:t>Why This Demo Matters:</a:t>
            </a:r>
            <a:endParaRPr lang="en-US" dirty="0"/>
          </a:p>
          <a:p>
            <a:pPr marL="285750" indent="-285750">
              <a:buChar char="•"/>
            </a:pPr>
            <a:r>
              <a:rPr lang="en-US" dirty="0"/>
              <a:t>Demonstrates </a:t>
            </a:r>
            <a:r>
              <a:rPr lang="en-US" b="1" dirty="0"/>
              <a:t>end-to-end system integration</a:t>
            </a:r>
            <a:endParaRPr lang="en-US" dirty="0"/>
          </a:p>
          <a:p>
            <a:pPr marL="285750" indent="-285750">
              <a:buChar char="•"/>
            </a:pPr>
            <a:r>
              <a:rPr lang="en-US" dirty="0"/>
              <a:t>Confirms functional deployment on FPGA hardware</a:t>
            </a:r>
          </a:p>
          <a:p>
            <a:pPr marL="285750" indent="-285750">
              <a:buChar char="•"/>
            </a:pPr>
            <a:r>
              <a:rPr lang="en-US" dirty="0"/>
              <a:t>Shows practical handling of </a:t>
            </a:r>
            <a:r>
              <a:rPr lang="en-US" b="1" dirty="0"/>
              <a:t>out-of-distribution inputs</a:t>
            </a:r>
            <a:endParaRPr lang="en-US" dirty="0"/>
          </a:p>
          <a:p>
            <a:pPr marL="285750" indent="-285750">
              <a:buChar char="•"/>
            </a:pPr>
            <a:r>
              <a:rPr lang="en-US" dirty="0"/>
              <a:t>Validates real-time inference capability</a:t>
            </a:r>
          </a:p>
          <a:p>
            <a:pPr marL="228600" lvl="1" indent="-228600">
              <a:buFont typeface=""/>
              <a:buChar char="•"/>
            </a:pPr>
            <a:endParaRPr lang="en-US" dirty="0"/>
          </a:p>
          <a:p>
            <a:pPr algn="ctr"/>
            <a:endParaRPr lang="en-US" dirty="0"/>
          </a:p>
        </p:txBody>
      </p:sp>
      <p:pic>
        <p:nvPicPr>
          <p:cNvPr id="5" name="slide10.m4a">
            <a:hlinkClick r:id="" action="ppaction://media"/>
            <a:extLst>
              <a:ext uri="{FF2B5EF4-FFF2-40B4-BE49-F238E27FC236}">
                <a16:creationId xmlns:a16="http://schemas.microsoft.com/office/drawing/2014/main" id="{1BF10159-3605-854C-F10D-4DF399A4F5EB}"/>
              </a:ext>
            </a:extLst>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11139416" y="6004388"/>
            <a:ext cx="812800" cy="812800"/>
          </a:xfrm>
          <a:prstGeom prst="rect">
            <a:avLst/>
          </a:prstGeom>
        </p:spPr>
      </p:pic>
    </p:spTree>
    <p:custDataLst>
      <p:tags r:id="rId1"/>
    </p:custDataLst>
    <p:extLst>
      <p:ext uri="{BB962C8B-B14F-4D97-AF65-F5344CB8AC3E}">
        <p14:creationId xmlns:p14="http://schemas.microsoft.com/office/powerpoint/2010/main" val="42754841"/>
      </p:ext>
    </p:extLst>
  </p:cSld>
  <p:clrMapOvr>
    <a:masterClrMapping/>
  </p:clrMapOvr>
  <mc:AlternateContent xmlns:mc="http://schemas.openxmlformats.org/markup-compatibility/2006">
    <mc:Choice xmlns:p14="http://schemas.microsoft.com/office/powerpoint/2010/main" Requires="p14">
      <p:transition spd="slow" p14:dur="2000" advTm="96484"/>
    </mc:Choice>
    <mc:Fallback>
      <p:transition spd="slow" advTm="9648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80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audio>
              <p:cMediaNode vol="80000">
                <p:cTn id="17"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546" objId="2"/>
        <p14:playEvt time="1380" objId="5"/>
        <p14:stopEvt time="96484" objId="2"/>
        <p14:stopEvt time="96484" objId="5"/>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60B490FF-969C-7779-1FF4-C4CB63CD4973}"/>
            </a:ext>
          </a:extLst>
        </p:cNvPr>
        <p:cNvGrpSpPr/>
        <p:nvPr/>
      </p:nvGrpSpPr>
      <p:grpSpPr>
        <a:xfrm>
          <a:off x="0" y="0"/>
          <a:ext cx="0" cy="0"/>
          <a:chOff x="0" y="0"/>
          <a:chExt cx="0" cy="0"/>
        </a:xfrm>
      </p:grpSpPr>
      <p:sp>
        <p:nvSpPr>
          <p:cNvPr id="114" name="Google Shape;114;g3ac7a247410_0_24">
            <a:extLst>
              <a:ext uri="{FF2B5EF4-FFF2-40B4-BE49-F238E27FC236}">
                <a16:creationId xmlns:a16="http://schemas.microsoft.com/office/drawing/2014/main" id="{F167FBAF-AA2C-69A4-4CEC-8948A7158DB2}"/>
              </a:ext>
            </a:extLst>
          </p:cNvPr>
          <p:cNvSpPr txBox="1">
            <a:spLocks noGrp="1"/>
          </p:cNvSpPr>
          <p:nvPr>
            <p:ph type="title"/>
          </p:nvPr>
        </p:nvSpPr>
        <p:spPr>
          <a:xfrm>
            <a:off x="716372" y="57567"/>
            <a:ext cx="8999610" cy="545700"/>
          </a:xfrm>
          <a:prstGeom prst="rect">
            <a:avLst/>
          </a:prstGeom>
          <a:noFill/>
          <a:ln>
            <a:noFill/>
          </a:ln>
        </p:spPr>
        <p:txBody>
          <a:bodyPr spcFirstLastPara="1" wrap="square" lIns="91425" tIns="91425" rIns="91425" bIns="91425" anchor="ctr" anchorCtr="0">
            <a:noAutofit/>
          </a:bodyPr>
          <a:lstStyle/>
          <a:p>
            <a:pPr>
              <a:lnSpc>
                <a:spcPct val="100000"/>
              </a:lnSpc>
              <a:buSzPts val="4800"/>
            </a:pPr>
            <a:r>
              <a:rPr lang="en-US" sz="2400" b="1">
                <a:solidFill>
                  <a:srgbClr val="1A2835"/>
                </a:solidFill>
                <a:latin typeface="Franklin Gothic"/>
                <a:ea typeface="Franklin Gothic"/>
                <a:cs typeface="Franklin Gothic"/>
              </a:rPr>
              <a:t>Steps for Future Work</a:t>
            </a:r>
          </a:p>
        </p:txBody>
      </p:sp>
      <p:sp>
        <p:nvSpPr>
          <p:cNvPr id="115" name="Google Shape;115;g3ac7a247410_0_24">
            <a:extLst>
              <a:ext uri="{FF2B5EF4-FFF2-40B4-BE49-F238E27FC236}">
                <a16:creationId xmlns:a16="http://schemas.microsoft.com/office/drawing/2014/main" id="{5E4B5B87-F253-E9AE-9425-F9A077FC8A5E}"/>
              </a:ext>
            </a:extLst>
          </p:cNvPr>
          <p:cNvSpPr/>
          <p:nvPr/>
        </p:nvSpPr>
        <p:spPr>
          <a:xfrm>
            <a:off x="828678" y="518235"/>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21" name="Google Shape;121;g3ac7a247410_0_24">
            <a:extLst>
              <a:ext uri="{FF2B5EF4-FFF2-40B4-BE49-F238E27FC236}">
                <a16:creationId xmlns:a16="http://schemas.microsoft.com/office/drawing/2014/main" id="{F637F7A0-0CFF-BE0C-4BD5-5ACDB743FD1B}"/>
              </a:ext>
            </a:extLst>
          </p:cNvPr>
          <p:cNvCxnSpPr/>
          <p:nvPr/>
        </p:nvCxnSpPr>
        <p:spPr>
          <a:xfrm>
            <a:off x="6411277" y="934185"/>
            <a:ext cx="17700" cy="5721900"/>
          </a:xfrm>
          <a:prstGeom prst="straightConnector1">
            <a:avLst/>
          </a:prstGeom>
          <a:noFill/>
          <a:ln w="9525" cap="flat" cmpd="sng">
            <a:solidFill>
              <a:schemeClr val="dk2"/>
            </a:solidFill>
            <a:prstDash val="solid"/>
            <a:round/>
            <a:headEnd type="none" w="med" len="med"/>
            <a:tailEnd type="none" w="med" len="med"/>
          </a:ln>
        </p:spPr>
      </p:cxnSp>
      <p:sp>
        <p:nvSpPr>
          <p:cNvPr id="3" name="TextBox 2">
            <a:extLst>
              <a:ext uri="{FF2B5EF4-FFF2-40B4-BE49-F238E27FC236}">
                <a16:creationId xmlns:a16="http://schemas.microsoft.com/office/drawing/2014/main" id="{05E6D6E6-0BC8-B406-BE32-2D7CD89B2537}"/>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11.</a:t>
            </a:r>
          </a:p>
        </p:txBody>
      </p:sp>
      <p:sp>
        <p:nvSpPr>
          <p:cNvPr id="4" name="TextBox 3">
            <a:extLst>
              <a:ext uri="{FF2B5EF4-FFF2-40B4-BE49-F238E27FC236}">
                <a16:creationId xmlns:a16="http://schemas.microsoft.com/office/drawing/2014/main" id="{A19977E8-FD96-F22B-C7B8-28C7555B0A54}"/>
              </a:ext>
            </a:extLst>
          </p:cNvPr>
          <p:cNvSpPr txBox="1"/>
          <p:nvPr/>
        </p:nvSpPr>
        <p:spPr>
          <a:xfrm>
            <a:off x="201283" y="733034"/>
            <a:ext cx="6096000" cy="56938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Possible Additions:</a:t>
            </a:r>
          </a:p>
          <a:p>
            <a:pPr marL="285750" indent="-285750">
              <a:buChar char="•"/>
            </a:pPr>
            <a:r>
              <a:rPr lang="en-US" b="1"/>
              <a:t>Full Real-Time Camera Pipeline</a:t>
            </a:r>
          </a:p>
          <a:p>
            <a:pPr marL="742950" lvl="2" indent="-285750">
              <a:buFont typeface="Courier New"/>
              <a:buChar char="o"/>
            </a:pPr>
            <a:r>
              <a:rPr lang="en-US"/>
              <a:t>Integrate live camera input directly on the PYNQ-Z2</a:t>
            </a:r>
          </a:p>
          <a:p>
            <a:pPr marL="742950" lvl="2" indent="-285750">
              <a:buFont typeface="Courier New"/>
              <a:buChar char="o"/>
            </a:pPr>
            <a:r>
              <a:rPr lang="en-US"/>
              <a:t>Perform end-to-end inference without </a:t>
            </a:r>
            <a:r>
              <a:rPr lang="en-US" err="1"/>
              <a:t>Jupyter</a:t>
            </a:r>
            <a:r>
              <a:rPr lang="en-US"/>
              <a:t>-based uploads</a:t>
            </a:r>
          </a:p>
          <a:p>
            <a:pPr marL="457200" lvl="2"/>
            <a:endParaRPr lang="en-US"/>
          </a:p>
          <a:p>
            <a:pPr marL="285750" indent="-285750">
              <a:buChar char="•"/>
            </a:pPr>
            <a:r>
              <a:rPr lang="en-US" b="1"/>
              <a:t>Expanded ASL Vocabulary</a:t>
            </a:r>
          </a:p>
          <a:p>
            <a:pPr marL="742950" lvl="2" indent="-285750">
              <a:buFont typeface="Courier New"/>
              <a:buChar char="o"/>
            </a:pPr>
            <a:r>
              <a:rPr lang="en-US"/>
              <a:t>Support dynamic gestures (e.g., </a:t>
            </a:r>
            <a:r>
              <a:rPr lang="en-US" b="1"/>
              <a:t>J</a:t>
            </a:r>
            <a:r>
              <a:rPr lang="en-US"/>
              <a:t> and </a:t>
            </a:r>
            <a:r>
              <a:rPr lang="en-US" b="1"/>
              <a:t>Z</a:t>
            </a:r>
            <a:r>
              <a:rPr lang="en-US"/>
              <a:t>)</a:t>
            </a:r>
          </a:p>
          <a:p>
            <a:pPr marL="742950" lvl="2" indent="-285750">
              <a:buFont typeface="Courier New"/>
              <a:buChar char="o"/>
            </a:pPr>
            <a:r>
              <a:rPr lang="en-US"/>
              <a:t>Extend beyond alphabet recognition to common words or phrases</a:t>
            </a:r>
          </a:p>
          <a:p>
            <a:pPr marL="457200" lvl="2"/>
            <a:endParaRPr lang="en-US"/>
          </a:p>
          <a:p>
            <a:pPr marL="285750" indent="-285750">
              <a:buChar char="•"/>
            </a:pPr>
            <a:r>
              <a:rPr lang="en-US" b="1"/>
              <a:t>Model Optimization</a:t>
            </a:r>
          </a:p>
          <a:p>
            <a:pPr marL="742950" lvl="2" indent="-285750">
              <a:buFont typeface="Courier New"/>
              <a:buChar char="o"/>
            </a:pPr>
            <a:r>
              <a:rPr lang="en-US"/>
              <a:t>Explore structured pruning to further reduce latency</a:t>
            </a:r>
          </a:p>
          <a:p>
            <a:pPr marL="742950" lvl="2" indent="-285750">
              <a:buFont typeface="Courier New"/>
              <a:buChar char="o"/>
            </a:pPr>
            <a:r>
              <a:rPr lang="en-US"/>
              <a:t>Evaluate mixed-precision quantization (INT8 / INT4)</a:t>
            </a:r>
          </a:p>
          <a:p>
            <a:pPr marL="742950" lvl="2" indent="-285750">
              <a:buFont typeface="Courier New"/>
              <a:buChar char="o"/>
            </a:pPr>
            <a:r>
              <a:rPr lang="en-US"/>
              <a:t>Optimize transformer components for FPGA execution</a:t>
            </a:r>
          </a:p>
          <a:p>
            <a:pPr marL="457200" lvl="2"/>
            <a:endParaRPr lang="en-US"/>
          </a:p>
          <a:p>
            <a:pPr marL="285750" indent="-285750">
              <a:buChar char="•"/>
            </a:pPr>
            <a:r>
              <a:rPr lang="en-US" b="1"/>
              <a:t>Hardware Enhancements</a:t>
            </a:r>
          </a:p>
          <a:p>
            <a:pPr marL="742950" lvl="2" indent="-285750">
              <a:buFont typeface="Courier New"/>
              <a:buChar char="o"/>
            </a:pPr>
            <a:r>
              <a:rPr lang="en-US"/>
              <a:t>Deeper </a:t>
            </a:r>
            <a:r>
              <a:rPr lang="en-US" err="1"/>
              <a:t>ZtaChip</a:t>
            </a:r>
            <a:r>
              <a:rPr lang="en-US"/>
              <a:t> customization for convolution layers</a:t>
            </a:r>
          </a:p>
          <a:p>
            <a:pPr marL="742950" lvl="2" indent="-285750">
              <a:buFont typeface="Courier New"/>
              <a:buChar char="o"/>
            </a:pPr>
            <a:r>
              <a:rPr lang="en-US"/>
              <a:t>Improved memory scheduling and data movement</a:t>
            </a:r>
          </a:p>
          <a:p>
            <a:pPr marL="742950" lvl="2" indent="-285750">
              <a:buFont typeface="Courier New"/>
              <a:buChar char="o"/>
            </a:pPr>
            <a:r>
              <a:rPr lang="en-US"/>
              <a:t>Power consumption measurement and optimization</a:t>
            </a:r>
          </a:p>
          <a:p>
            <a:pPr marL="457200" lvl="2"/>
            <a:endParaRPr lang="en-US"/>
          </a:p>
          <a:p>
            <a:pPr marL="285750" indent="-285750">
              <a:buChar char="•"/>
            </a:pPr>
            <a:r>
              <a:rPr lang="en-US" b="1"/>
              <a:t>Robustness &amp; Evaluation</a:t>
            </a:r>
          </a:p>
          <a:p>
            <a:pPr marL="742950" lvl="2" indent="-285750">
              <a:buFont typeface="Courier New"/>
              <a:buChar char="o"/>
            </a:pPr>
            <a:r>
              <a:rPr lang="en-US"/>
              <a:t>Test across diverse lighting conditions and backgrounds</a:t>
            </a:r>
          </a:p>
          <a:p>
            <a:pPr marL="742950" lvl="2" indent="-285750">
              <a:buFont typeface="Courier New"/>
              <a:buChar char="o"/>
            </a:pPr>
            <a:r>
              <a:rPr lang="en-US"/>
              <a:t>Evaluate generalization to unseen users</a:t>
            </a:r>
          </a:p>
          <a:p>
            <a:pPr marL="742950" lvl="2" indent="-285750">
              <a:buFont typeface="Courier New"/>
              <a:buChar char="o"/>
            </a:pPr>
            <a:r>
              <a:rPr lang="en-US"/>
              <a:t>Compare against additional hardware platforms (GPU, VTA)</a:t>
            </a:r>
          </a:p>
          <a:p>
            <a:pPr marL="742950" lvl="2" indent="-285750">
              <a:buFont typeface="Courier New"/>
              <a:buChar char="o"/>
            </a:pPr>
            <a:r>
              <a:rPr lang="en-US"/>
              <a:t>Transition to a standalone embedded ASL recognition system</a:t>
            </a:r>
          </a:p>
          <a:p>
            <a:pPr algn="ctr"/>
            <a:endParaRPr lang="en-US"/>
          </a:p>
        </p:txBody>
      </p:sp>
      <p:pic>
        <p:nvPicPr>
          <p:cNvPr id="5" name="Picture 4" descr="A screenshot of a cell phone&#10;&#10;AI-generated content may be incorrect.">
            <a:extLst>
              <a:ext uri="{FF2B5EF4-FFF2-40B4-BE49-F238E27FC236}">
                <a16:creationId xmlns:a16="http://schemas.microsoft.com/office/drawing/2014/main" id="{F0B7AB1F-961C-4707-164C-9CE500A9CE1A}"/>
              </a:ext>
            </a:extLst>
          </p:cNvPr>
          <p:cNvPicPr>
            <a:picLocks noChangeAspect="1"/>
          </p:cNvPicPr>
          <p:nvPr/>
        </p:nvPicPr>
        <p:blipFill>
          <a:blip r:embed="rId6"/>
          <a:srcRect t="89" r="212" b="592"/>
          <a:stretch>
            <a:fillRect/>
          </a:stretch>
        </p:blipFill>
        <p:spPr>
          <a:xfrm>
            <a:off x="6543115" y="1712819"/>
            <a:ext cx="5257821" cy="3760705"/>
          </a:xfrm>
          <a:prstGeom prst="rect">
            <a:avLst/>
          </a:prstGeom>
        </p:spPr>
      </p:pic>
      <p:pic>
        <p:nvPicPr>
          <p:cNvPr id="2" name="Slide11.m4a">
            <a:hlinkClick r:id="" action="ppaction://media"/>
            <a:extLst>
              <a:ext uri="{FF2B5EF4-FFF2-40B4-BE49-F238E27FC236}">
                <a16:creationId xmlns:a16="http://schemas.microsoft.com/office/drawing/2014/main" id="{D7D24D2B-25BB-0965-ADA9-D7D62E5B133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604500" y="5448124"/>
            <a:ext cx="812800" cy="812800"/>
          </a:xfrm>
          <a:prstGeom prst="rect">
            <a:avLst/>
          </a:prstGeom>
        </p:spPr>
      </p:pic>
    </p:spTree>
    <p:custDataLst>
      <p:tags r:id="rId1"/>
    </p:custDataLst>
    <p:extLst>
      <p:ext uri="{BB962C8B-B14F-4D97-AF65-F5344CB8AC3E}">
        <p14:creationId xmlns:p14="http://schemas.microsoft.com/office/powerpoint/2010/main" val="129121454"/>
      </p:ext>
    </p:extLst>
  </p:cSld>
  <p:clrMapOvr>
    <a:masterClrMapping/>
  </p:clrMapOvr>
  <mc:AlternateContent xmlns:mc="http://schemas.openxmlformats.org/markup-compatibility/2006">
    <mc:Choice xmlns:p14="http://schemas.microsoft.com/office/powerpoint/2010/main" Requires="p14">
      <p:transition spd="slow" p14:dur="2000" advTm="60060"/>
    </mc:Choice>
    <mc:Fallback>
      <p:transition spd="slow" advTm="6006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5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195" objId="2"/>
        <p14:stopEvt time="60060"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8AFED03E-85F8-F516-13C9-031C6F01F748}"/>
            </a:ext>
          </a:extLst>
        </p:cNvPr>
        <p:cNvGrpSpPr/>
        <p:nvPr/>
      </p:nvGrpSpPr>
      <p:grpSpPr>
        <a:xfrm>
          <a:off x="0" y="0"/>
          <a:ext cx="0" cy="0"/>
          <a:chOff x="0" y="0"/>
          <a:chExt cx="0" cy="0"/>
        </a:xfrm>
      </p:grpSpPr>
      <p:sp>
        <p:nvSpPr>
          <p:cNvPr id="104" name="Google Shape;104;g3ac7a247410_0_16">
            <a:extLst>
              <a:ext uri="{FF2B5EF4-FFF2-40B4-BE49-F238E27FC236}">
                <a16:creationId xmlns:a16="http://schemas.microsoft.com/office/drawing/2014/main" id="{4D4B9F8A-9FAB-D0FB-AA76-6D91E61B91B1}"/>
              </a:ext>
            </a:extLst>
          </p:cNvPr>
          <p:cNvSpPr txBox="1">
            <a:spLocks noGrp="1"/>
          </p:cNvSpPr>
          <p:nvPr>
            <p:ph type="title"/>
          </p:nvPr>
        </p:nvSpPr>
        <p:spPr>
          <a:xfrm>
            <a:off x="397877" y="76071"/>
            <a:ext cx="11199600" cy="699900"/>
          </a:xfrm>
          <a:prstGeom prst="rect">
            <a:avLst/>
          </a:prstGeom>
          <a:noFill/>
          <a:ln>
            <a:noFill/>
          </a:ln>
        </p:spPr>
        <p:txBody>
          <a:bodyPr spcFirstLastPara="1" wrap="square" lIns="91425" tIns="91425" rIns="91425" bIns="91425" anchor="ctr" anchorCtr="0">
            <a:noAutofit/>
          </a:bodyPr>
          <a:lstStyle/>
          <a:p>
            <a:pPr>
              <a:lnSpc>
                <a:spcPct val="100000"/>
              </a:lnSpc>
              <a:buSzPts val="4800"/>
            </a:pPr>
            <a:r>
              <a:rPr lang="en-US" sz="2400" b="1">
                <a:solidFill>
                  <a:srgbClr val="232D4B"/>
                </a:solidFill>
                <a:latin typeface="Franklin Gothic"/>
                <a:ea typeface="Franklin Gothic"/>
                <a:cs typeface="Franklin Gothic"/>
                <a:sym typeface="Franklin Gothic"/>
              </a:rPr>
              <a:t>Project Takeaways &amp; Conclusions</a:t>
            </a:r>
            <a:endParaRPr sz="2400" b="1">
              <a:solidFill>
                <a:srgbClr val="232D4B"/>
              </a:solidFill>
              <a:latin typeface="Franklin Gothic"/>
              <a:ea typeface="Franklin Gothic"/>
              <a:cs typeface="Franklin Gothic"/>
              <a:sym typeface="Franklin Gothic"/>
            </a:endParaRPr>
          </a:p>
        </p:txBody>
      </p:sp>
      <p:sp>
        <p:nvSpPr>
          <p:cNvPr id="106" name="Google Shape;106;g3ac7a247410_0_16">
            <a:extLst>
              <a:ext uri="{FF2B5EF4-FFF2-40B4-BE49-F238E27FC236}">
                <a16:creationId xmlns:a16="http://schemas.microsoft.com/office/drawing/2014/main" id="{82934589-A6BE-5C16-5B36-96F1941F51DC}"/>
              </a:ext>
            </a:extLst>
          </p:cNvPr>
          <p:cNvSpPr/>
          <p:nvPr/>
        </p:nvSpPr>
        <p:spPr>
          <a:xfrm>
            <a:off x="495182" y="612955"/>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08" name="Google Shape;108;g3ac7a247410_0_16">
            <a:extLst>
              <a:ext uri="{FF2B5EF4-FFF2-40B4-BE49-F238E27FC236}">
                <a16:creationId xmlns:a16="http://schemas.microsoft.com/office/drawing/2014/main" id="{F8A52117-B720-B8D1-6F3D-796C0C9AEDE9}"/>
              </a:ext>
            </a:extLst>
          </p:cNvPr>
          <p:cNvCxnSpPr/>
          <p:nvPr/>
        </p:nvCxnSpPr>
        <p:spPr>
          <a:xfrm>
            <a:off x="4565632" y="1225425"/>
            <a:ext cx="22200" cy="4907400"/>
          </a:xfrm>
          <a:prstGeom prst="straightConnector1">
            <a:avLst/>
          </a:prstGeom>
          <a:noFill/>
          <a:ln w="9525" cap="flat" cmpd="sng">
            <a:solidFill>
              <a:schemeClr val="dk2"/>
            </a:solidFill>
            <a:prstDash val="solid"/>
            <a:round/>
            <a:headEnd type="none" w="med" len="med"/>
            <a:tailEnd type="none" w="med" len="med"/>
          </a:ln>
        </p:spPr>
      </p:cxnSp>
      <p:sp>
        <p:nvSpPr>
          <p:cNvPr id="3" name="TextBox 2">
            <a:extLst>
              <a:ext uri="{FF2B5EF4-FFF2-40B4-BE49-F238E27FC236}">
                <a16:creationId xmlns:a16="http://schemas.microsoft.com/office/drawing/2014/main" id="{E33E172B-0A3B-69C3-12F2-B5C5D5471801}"/>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12.</a:t>
            </a:r>
          </a:p>
        </p:txBody>
      </p:sp>
      <p:sp>
        <p:nvSpPr>
          <p:cNvPr id="2" name="TextBox 1">
            <a:extLst>
              <a:ext uri="{FF2B5EF4-FFF2-40B4-BE49-F238E27FC236}">
                <a16:creationId xmlns:a16="http://schemas.microsoft.com/office/drawing/2014/main" id="{4EDFAFE7-F33E-29BB-1BE6-66217E43F106}"/>
              </a:ext>
            </a:extLst>
          </p:cNvPr>
          <p:cNvSpPr txBox="1"/>
          <p:nvPr/>
        </p:nvSpPr>
        <p:spPr>
          <a:xfrm>
            <a:off x="4787660" y="1229264"/>
            <a:ext cx="6814868" cy="54784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Key Takeaways:</a:t>
            </a:r>
          </a:p>
          <a:p>
            <a:pPr marL="228600" indent="-228600">
              <a:buFont typeface=""/>
              <a:buChar char="•"/>
            </a:pPr>
            <a:r>
              <a:rPr lang="en-US"/>
              <a:t>Hardware acceleration is essential for </a:t>
            </a:r>
            <a:r>
              <a:rPr lang="en-US" b="1"/>
              <a:t>real-time AI inference</a:t>
            </a:r>
          </a:p>
          <a:p>
            <a:pPr marL="228600" indent="-228600">
              <a:buFont typeface=""/>
              <a:buChar char="•"/>
            </a:pPr>
            <a:r>
              <a:rPr lang="en-US"/>
              <a:t>CNN inference is dominated by </a:t>
            </a:r>
            <a:r>
              <a:rPr lang="en-US" b="1"/>
              <a:t>convolutional workloads</a:t>
            </a:r>
            <a:r>
              <a:rPr lang="en-US"/>
              <a:t>, making it well-suited for FPGA parallelism</a:t>
            </a:r>
          </a:p>
          <a:p>
            <a:pPr marL="228600" indent="-228600">
              <a:buFont typeface=""/>
              <a:buChar char="•"/>
            </a:pPr>
            <a:r>
              <a:rPr lang="en-US" b="1"/>
              <a:t>Quantization (INT8)</a:t>
            </a:r>
            <a:r>
              <a:rPr lang="en-US"/>
              <a:t> enables efficient deployment with minimal accuracy loss</a:t>
            </a:r>
          </a:p>
          <a:p>
            <a:pPr marL="228600" indent="-228600">
              <a:buFont typeface=""/>
              <a:buChar char="•"/>
            </a:pPr>
            <a:r>
              <a:rPr lang="en-US"/>
              <a:t>End-to-end AI systems require </a:t>
            </a:r>
            <a:r>
              <a:rPr lang="en-US" b="1"/>
              <a:t>co-design across software, model architecture, and hardware</a:t>
            </a:r>
          </a:p>
          <a:p>
            <a:pPr marL="228600" indent="-228600">
              <a:buFont typeface=""/>
              <a:buChar char="•"/>
            </a:pPr>
            <a:r>
              <a:rPr lang="en-US"/>
              <a:t>Performance gains come from </a:t>
            </a:r>
            <a:r>
              <a:rPr lang="en-US" b="1"/>
              <a:t>system-level optimization</a:t>
            </a:r>
            <a:r>
              <a:rPr lang="en-US"/>
              <a:t>, not just model accuracy</a:t>
            </a:r>
          </a:p>
          <a:p>
            <a:pPr marL="228600" indent="-228600">
              <a:buFont typeface=""/>
              <a:buChar char="•"/>
            </a:pPr>
            <a:endParaRPr lang="en-US"/>
          </a:p>
          <a:p>
            <a:r>
              <a:rPr lang="en-US" b="1"/>
              <a:t>Conclusions:</a:t>
            </a:r>
            <a:endParaRPr lang="en-US"/>
          </a:p>
          <a:p>
            <a:pPr marL="285750" indent="-285750">
              <a:buChar char="•"/>
            </a:pPr>
            <a:r>
              <a:rPr lang="en-US"/>
              <a:t>This project demonstrated a complete </a:t>
            </a:r>
            <a:r>
              <a:rPr lang="en-US" b="1"/>
              <a:t>AI hardware deployment pipeline</a:t>
            </a:r>
            <a:r>
              <a:rPr lang="en-US"/>
              <a:t>:</a:t>
            </a:r>
          </a:p>
          <a:p>
            <a:pPr marL="742950" lvl="2" indent="-285750">
              <a:buFont typeface="Courier New"/>
              <a:buChar char="o"/>
            </a:pPr>
            <a:r>
              <a:rPr lang="en-US"/>
              <a:t>Model training → ONNX export → quantization → FPGA execution</a:t>
            </a:r>
          </a:p>
          <a:p>
            <a:pPr marL="285750" indent="-285750">
              <a:buChar char="•"/>
            </a:pPr>
            <a:r>
              <a:rPr lang="en-US"/>
              <a:t>FPGA-based acceleration using </a:t>
            </a:r>
            <a:r>
              <a:rPr lang="en-US" b="1" err="1"/>
              <a:t>ZtaChip</a:t>
            </a:r>
            <a:r>
              <a:rPr lang="en-US"/>
              <a:t> achieved:</a:t>
            </a:r>
          </a:p>
          <a:p>
            <a:pPr marL="742950" lvl="2" indent="-285750">
              <a:buFont typeface="Courier New"/>
              <a:buChar char="o"/>
            </a:pPr>
            <a:r>
              <a:rPr lang="en-US"/>
              <a:t>Lower latency</a:t>
            </a:r>
          </a:p>
          <a:p>
            <a:pPr marL="742950" lvl="2" indent="-285750">
              <a:buFont typeface="Courier New"/>
              <a:buChar char="o"/>
            </a:pPr>
            <a:r>
              <a:rPr lang="en-US"/>
              <a:t>Higher throughput</a:t>
            </a:r>
          </a:p>
          <a:p>
            <a:pPr marL="742950" lvl="2" indent="-285750">
              <a:buFont typeface="Courier New"/>
              <a:buChar char="o"/>
            </a:pPr>
            <a:r>
              <a:rPr lang="en-US"/>
              <a:t>Improved power efficiency compared to CPU execution</a:t>
            </a:r>
          </a:p>
          <a:p>
            <a:pPr marL="285750" indent="-285750">
              <a:buChar char="•"/>
            </a:pPr>
            <a:r>
              <a:rPr lang="en-US"/>
              <a:t>The work reflects key AI hardware course concepts:</a:t>
            </a:r>
          </a:p>
          <a:p>
            <a:pPr marL="742950" lvl="2" indent="-285750">
              <a:buFont typeface="Courier New"/>
              <a:buChar char="o"/>
            </a:pPr>
            <a:r>
              <a:rPr lang="en-US" b="1"/>
              <a:t>Hardware–software co-design</a:t>
            </a:r>
            <a:endParaRPr lang="en-US"/>
          </a:p>
          <a:p>
            <a:pPr marL="742950" lvl="2" indent="-285750">
              <a:buFont typeface="Courier New"/>
              <a:buChar char="o"/>
            </a:pPr>
            <a:r>
              <a:rPr lang="en-US" b="1"/>
              <a:t>Memory and data movement awareness</a:t>
            </a:r>
            <a:endParaRPr lang="en-US"/>
          </a:p>
          <a:p>
            <a:pPr marL="742950" lvl="2" indent="-285750">
              <a:buFont typeface="Courier New"/>
              <a:buChar char="o"/>
            </a:pPr>
            <a:r>
              <a:rPr lang="en-US" b="1"/>
              <a:t>Precision–performance tradeoffs</a:t>
            </a:r>
            <a:endParaRPr lang="en-US"/>
          </a:p>
          <a:p>
            <a:pPr marL="285750" indent="-285750">
              <a:buChar char="•"/>
            </a:pPr>
            <a:r>
              <a:rPr lang="en-US"/>
              <a:t>Overall, the project shows how modern AI models can be adapted to </a:t>
            </a:r>
            <a:r>
              <a:rPr lang="en-US" b="1"/>
              <a:t>resource-constrained hardware</a:t>
            </a:r>
            <a:r>
              <a:rPr lang="en-US"/>
              <a:t> without sacrificing real-time performance</a:t>
            </a:r>
          </a:p>
          <a:p>
            <a:endParaRPr lang="en-US"/>
          </a:p>
          <a:p>
            <a:pPr algn="ctr"/>
            <a:endParaRPr lang="en-US"/>
          </a:p>
        </p:txBody>
      </p:sp>
      <p:pic>
        <p:nvPicPr>
          <p:cNvPr id="4" name="Picture 3" descr="A diagram of data processing&#10;&#10;AI-generated content may be incorrect.">
            <a:extLst>
              <a:ext uri="{FF2B5EF4-FFF2-40B4-BE49-F238E27FC236}">
                <a16:creationId xmlns:a16="http://schemas.microsoft.com/office/drawing/2014/main" id="{3F6E474C-1D5B-031A-CFB6-4C374E3CAFF4}"/>
              </a:ext>
            </a:extLst>
          </p:cNvPr>
          <p:cNvPicPr>
            <a:picLocks noChangeAspect="1"/>
          </p:cNvPicPr>
          <p:nvPr/>
        </p:nvPicPr>
        <p:blipFill>
          <a:blip r:embed="rId6"/>
          <a:stretch>
            <a:fillRect/>
          </a:stretch>
        </p:blipFill>
        <p:spPr>
          <a:xfrm>
            <a:off x="639302" y="1408981"/>
            <a:ext cx="3480302" cy="5147096"/>
          </a:xfrm>
          <a:prstGeom prst="rect">
            <a:avLst/>
          </a:prstGeom>
        </p:spPr>
      </p:pic>
      <p:pic>
        <p:nvPicPr>
          <p:cNvPr id="5" name="Slide 12.m4a">
            <a:hlinkClick r:id="" action="ppaction://media"/>
            <a:extLst>
              <a:ext uri="{FF2B5EF4-FFF2-40B4-BE49-F238E27FC236}">
                <a16:creationId xmlns:a16="http://schemas.microsoft.com/office/drawing/2014/main" id="{130B6FF3-7CC9-9E39-A46F-291854E281C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981323" y="150313"/>
            <a:ext cx="812800" cy="812800"/>
          </a:xfrm>
          <a:prstGeom prst="rect">
            <a:avLst/>
          </a:prstGeom>
        </p:spPr>
      </p:pic>
    </p:spTree>
    <p:custDataLst>
      <p:tags r:id="rId1"/>
    </p:custDataLst>
    <p:extLst>
      <p:ext uri="{BB962C8B-B14F-4D97-AF65-F5344CB8AC3E}">
        <p14:creationId xmlns:p14="http://schemas.microsoft.com/office/powerpoint/2010/main" val="3702874232"/>
      </p:ext>
    </p:extLst>
  </p:cSld>
  <p:clrMapOvr>
    <a:masterClrMapping/>
  </p:clrMapOvr>
  <mc:AlternateContent xmlns:mc="http://schemas.openxmlformats.org/markup-compatibility/2006">
    <mc:Choice xmlns:p14="http://schemas.microsoft.com/office/powerpoint/2010/main" Requires="p14">
      <p:transition spd="slow" p14:dur="2000" advTm="93708"/>
    </mc:Choice>
    <mc:Fallback>
      <p:transition spd="slow" advTm="937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79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479" objId="5"/>
        <p14:stopEvt time="92408" objId="5"/>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3ac7a247410_0_40"/>
          <p:cNvSpPr txBox="1">
            <a:spLocks noGrp="1"/>
          </p:cNvSpPr>
          <p:nvPr>
            <p:ph type="title"/>
          </p:nvPr>
        </p:nvSpPr>
        <p:spPr>
          <a:xfrm>
            <a:off x="834" y="2883300"/>
            <a:ext cx="12092471" cy="560077"/>
          </a:xfrm>
          <a:prstGeom prst="rect">
            <a:avLst/>
          </a:prstGeom>
          <a:noFill/>
          <a:ln>
            <a:noFill/>
          </a:ln>
        </p:spPr>
        <p:txBody>
          <a:bodyPr spcFirstLastPara="1" wrap="square" lIns="91425" tIns="91425" rIns="91425" bIns="91425" anchor="ctr" anchorCtr="0">
            <a:noAutofit/>
          </a:bodyPr>
          <a:lstStyle/>
          <a:p>
            <a:pPr algn="ctr">
              <a:lnSpc>
                <a:spcPct val="100000"/>
              </a:lnSpc>
              <a:buSzPts val="4800"/>
            </a:pPr>
            <a:r>
              <a:rPr lang="en-US" sz="4800" b="1" i="1">
                <a:solidFill>
                  <a:srgbClr val="1A2835"/>
                </a:solidFill>
                <a:latin typeface="Franklin Gothic"/>
                <a:ea typeface="Franklin Gothic"/>
                <a:cs typeface="Franklin Gothic"/>
                <a:sym typeface="Franklin Gothic"/>
              </a:rPr>
              <a:t>Thank You, </a:t>
            </a:r>
            <a:endParaRPr lang="en-US" sz="4800" b="1" i="1">
              <a:solidFill>
                <a:srgbClr val="1A2835"/>
              </a:solidFill>
              <a:latin typeface="Franklin Gothic"/>
              <a:ea typeface="Franklin Gothic"/>
              <a:cs typeface="Franklin Gothic"/>
            </a:endParaRPr>
          </a:p>
        </p:txBody>
      </p:sp>
      <p:sp>
        <p:nvSpPr>
          <p:cNvPr id="3" name="TextBox 2">
            <a:extLst>
              <a:ext uri="{FF2B5EF4-FFF2-40B4-BE49-F238E27FC236}">
                <a16:creationId xmlns:a16="http://schemas.microsoft.com/office/drawing/2014/main" id="{84F528BE-328A-06A3-5CBE-65CB22AF1466}"/>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13.</a:t>
            </a:r>
          </a:p>
        </p:txBody>
      </p:sp>
    </p:spTree>
    <p:extLst>
      <p:ext uri="{BB962C8B-B14F-4D97-AF65-F5344CB8AC3E}">
        <p14:creationId xmlns:p14="http://schemas.microsoft.com/office/powerpoint/2010/main" val="476320829"/>
      </p:ext>
    </p:extLst>
  </p:cSld>
  <p:clrMapOvr>
    <a:masterClrMapping/>
  </p:clrMapOvr>
  <mc:AlternateContent xmlns:mc="http://schemas.openxmlformats.org/markup-compatibility/2006">
    <mc:Choice xmlns:p14="http://schemas.microsoft.com/office/powerpoint/2010/main" Requires="p14">
      <p:transition spd="slow" p14:dur="2000" advTm="3032"/>
    </mc:Choice>
    <mc:Fallback>
      <p:transition spd="slow" advTm="303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7AA35862-FF85-0CA6-B002-1FDD594E41B8}"/>
            </a:ext>
          </a:extLst>
        </p:cNvPr>
        <p:cNvGrpSpPr/>
        <p:nvPr/>
      </p:nvGrpSpPr>
      <p:grpSpPr>
        <a:xfrm>
          <a:off x="0" y="0"/>
          <a:ext cx="0" cy="0"/>
          <a:chOff x="0" y="0"/>
          <a:chExt cx="0" cy="0"/>
        </a:xfrm>
      </p:grpSpPr>
      <p:sp>
        <p:nvSpPr>
          <p:cNvPr id="104" name="Google Shape;104;g3ac7a247410_0_16">
            <a:extLst>
              <a:ext uri="{FF2B5EF4-FFF2-40B4-BE49-F238E27FC236}">
                <a16:creationId xmlns:a16="http://schemas.microsoft.com/office/drawing/2014/main" id="{9EC25C8F-9F7A-4BDD-6D58-5979FCE840B5}"/>
              </a:ext>
            </a:extLst>
          </p:cNvPr>
          <p:cNvSpPr txBox="1">
            <a:spLocks noGrp="1"/>
          </p:cNvSpPr>
          <p:nvPr>
            <p:ph type="title"/>
          </p:nvPr>
        </p:nvSpPr>
        <p:spPr>
          <a:xfrm>
            <a:off x="397877" y="76071"/>
            <a:ext cx="11199600" cy="699900"/>
          </a:xfrm>
          <a:prstGeom prst="rect">
            <a:avLst/>
          </a:prstGeom>
          <a:noFill/>
          <a:ln>
            <a:noFill/>
          </a:ln>
        </p:spPr>
        <p:txBody>
          <a:bodyPr spcFirstLastPara="1" wrap="square" lIns="91425" tIns="91425" rIns="91425" bIns="91425" anchor="ctr" anchorCtr="0">
            <a:noAutofit/>
          </a:bodyPr>
          <a:lstStyle/>
          <a:p>
            <a:pPr>
              <a:lnSpc>
                <a:spcPct val="100000"/>
              </a:lnSpc>
              <a:buSzPts val="4800"/>
            </a:pPr>
            <a:r>
              <a:rPr lang="en-US" sz="2400" b="1">
                <a:solidFill>
                  <a:srgbClr val="232D4B"/>
                </a:solidFill>
                <a:latin typeface="Franklin Gothic"/>
                <a:ea typeface="Franklin Gothic"/>
                <a:cs typeface="Franklin Gothic"/>
              </a:rPr>
              <a:t>Team, Roles, Motivations</a:t>
            </a:r>
          </a:p>
        </p:txBody>
      </p:sp>
      <p:sp>
        <p:nvSpPr>
          <p:cNvPr id="106" name="Google Shape;106;g3ac7a247410_0_16">
            <a:extLst>
              <a:ext uri="{FF2B5EF4-FFF2-40B4-BE49-F238E27FC236}">
                <a16:creationId xmlns:a16="http://schemas.microsoft.com/office/drawing/2014/main" id="{16746DF5-D91B-9EA0-9A05-E08693209D34}"/>
              </a:ext>
            </a:extLst>
          </p:cNvPr>
          <p:cNvSpPr/>
          <p:nvPr/>
        </p:nvSpPr>
        <p:spPr>
          <a:xfrm>
            <a:off x="514889" y="599817"/>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08" name="Google Shape;108;g3ac7a247410_0_16">
            <a:extLst>
              <a:ext uri="{FF2B5EF4-FFF2-40B4-BE49-F238E27FC236}">
                <a16:creationId xmlns:a16="http://schemas.microsoft.com/office/drawing/2014/main" id="{490AE167-D7FD-E257-10FB-48EAADCF68BD}"/>
              </a:ext>
            </a:extLst>
          </p:cNvPr>
          <p:cNvCxnSpPr/>
          <p:nvPr/>
        </p:nvCxnSpPr>
        <p:spPr>
          <a:xfrm>
            <a:off x="5658311" y="1225425"/>
            <a:ext cx="22200" cy="4907400"/>
          </a:xfrm>
          <a:prstGeom prst="straightConnector1">
            <a:avLst/>
          </a:prstGeom>
          <a:noFill/>
          <a:ln w="9525" cap="flat" cmpd="sng">
            <a:solidFill>
              <a:schemeClr val="dk2"/>
            </a:solidFill>
            <a:prstDash val="solid"/>
            <a:round/>
            <a:headEnd type="none" w="med" len="med"/>
            <a:tailEnd type="none" w="med" len="med"/>
          </a:ln>
        </p:spPr>
      </p:cxnSp>
      <p:sp>
        <p:nvSpPr>
          <p:cNvPr id="3" name="TextBox 2">
            <a:extLst>
              <a:ext uri="{FF2B5EF4-FFF2-40B4-BE49-F238E27FC236}">
                <a16:creationId xmlns:a16="http://schemas.microsoft.com/office/drawing/2014/main" id="{D6394C54-17DB-3DA4-A2B1-57CDAAC69D90}"/>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2.</a:t>
            </a:r>
          </a:p>
        </p:txBody>
      </p:sp>
      <p:sp>
        <p:nvSpPr>
          <p:cNvPr id="4" name="Google Shape;105;g3ac7a247410_0_16">
            <a:extLst>
              <a:ext uri="{FF2B5EF4-FFF2-40B4-BE49-F238E27FC236}">
                <a16:creationId xmlns:a16="http://schemas.microsoft.com/office/drawing/2014/main" id="{AEB60D27-2925-683D-D9FB-DB4522C18128}"/>
              </a:ext>
            </a:extLst>
          </p:cNvPr>
          <p:cNvSpPr txBox="1"/>
          <p:nvPr/>
        </p:nvSpPr>
        <p:spPr>
          <a:xfrm>
            <a:off x="207295" y="1047762"/>
            <a:ext cx="5324355" cy="6539200"/>
          </a:xfrm>
          <a:prstGeom prst="rect">
            <a:avLst/>
          </a:prstGeom>
          <a:noFill/>
          <a:ln>
            <a:noFill/>
          </a:ln>
        </p:spPr>
        <p:txBody>
          <a:bodyPr spcFirstLastPara="1" wrap="square" lIns="91425" tIns="45700" rIns="91425" bIns="45700" anchor="t" anchorCtr="0">
            <a:spAutoFit/>
          </a:bodyPr>
          <a:lstStyle/>
          <a:p>
            <a:r>
              <a:rPr lang="en-US" sz="1800" b="1">
                <a:solidFill>
                  <a:schemeClr val="dk1"/>
                </a:solidFill>
              </a:rPr>
              <a:t>Team Members:</a:t>
            </a:r>
          </a:p>
          <a:p>
            <a:pPr marL="285750" indent="-285750">
              <a:buFont typeface="Arial,Sans-Serif"/>
              <a:buChar char="•"/>
            </a:pPr>
            <a:r>
              <a:rPr lang="en-US" sz="1800" err="1">
                <a:solidFill>
                  <a:schemeClr val="dk1"/>
                </a:solidFill>
              </a:rPr>
              <a:t>Maiva</a:t>
            </a:r>
            <a:r>
              <a:rPr lang="en-US" sz="1800">
                <a:solidFill>
                  <a:schemeClr val="dk1"/>
                </a:solidFill>
              </a:rPr>
              <a:t> </a:t>
            </a:r>
            <a:r>
              <a:rPr lang="en-US" sz="1800" err="1">
                <a:solidFill>
                  <a:schemeClr val="dk1"/>
                </a:solidFill>
              </a:rPr>
              <a:t>Ndjiakou</a:t>
            </a:r>
            <a:endParaRPr lang="en-US" sz="1800">
              <a:solidFill>
                <a:schemeClr val="dk1"/>
              </a:solidFill>
            </a:endParaRPr>
          </a:p>
          <a:p>
            <a:pPr marL="285750" indent="-285750">
              <a:buFont typeface="Arial,Sans-Serif"/>
              <a:buChar char="•"/>
            </a:pPr>
            <a:r>
              <a:rPr lang="en-US" sz="1800">
                <a:solidFill>
                  <a:schemeClr val="dk1"/>
                </a:solidFill>
              </a:rPr>
              <a:t>Will Berling</a:t>
            </a:r>
          </a:p>
          <a:p>
            <a:pPr marL="285750" indent="-285750">
              <a:buFont typeface="Arial,Sans-Serif"/>
              <a:buChar char="•"/>
            </a:pPr>
            <a:r>
              <a:rPr lang="en-US" sz="1800">
                <a:solidFill>
                  <a:schemeClr val="dk1"/>
                </a:solidFill>
              </a:rPr>
              <a:t>Daniel Lee</a:t>
            </a:r>
            <a:endParaRPr lang="en-US"/>
          </a:p>
          <a:p>
            <a:endParaRPr lang="en-US" sz="1800">
              <a:solidFill>
                <a:schemeClr val="dk1"/>
              </a:solidFill>
            </a:endParaRPr>
          </a:p>
          <a:p>
            <a:r>
              <a:rPr lang="en-US" sz="1800" b="1">
                <a:solidFill>
                  <a:schemeClr val="dk1"/>
                </a:solidFill>
                <a:latin typeface="Franklin Gothic"/>
              </a:rPr>
              <a:t>Roles :</a:t>
            </a:r>
            <a:endParaRPr lang="en-US">
              <a:solidFill>
                <a:schemeClr val="dk1"/>
              </a:solidFill>
            </a:endParaRPr>
          </a:p>
          <a:p>
            <a:pPr marL="285750" indent="-285750">
              <a:buChar char="•"/>
            </a:pPr>
            <a:r>
              <a:rPr lang="en-US" sz="1600" b="1" err="1">
                <a:solidFill>
                  <a:schemeClr val="dk1"/>
                </a:solidFill>
              </a:rPr>
              <a:t>Maiva</a:t>
            </a:r>
            <a:r>
              <a:rPr lang="en-US" sz="1600" b="1">
                <a:solidFill>
                  <a:schemeClr val="dk1"/>
                </a:solidFill>
              </a:rPr>
              <a:t> </a:t>
            </a:r>
            <a:r>
              <a:rPr lang="en-US" sz="1600" b="1" err="1">
                <a:solidFill>
                  <a:schemeClr val="dk1"/>
                </a:solidFill>
              </a:rPr>
              <a:t>Ndjiakou</a:t>
            </a:r>
            <a:r>
              <a:rPr lang="en-US" sz="1600" b="1">
                <a:solidFill>
                  <a:schemeClr val="dk1"/>
                </a:solidFill>
              </a:rPr>
              <a:t> — Hardware Integration</a:t>
            </a:r>
            <a:endParaRPr lang="en-US" sz="1600">
              <a:solidFill>
                <a:schemeClr val="dk1"/>
              </a:solidFill>
            </a:endParaRPr>
          </a:p>
          <a:p>
            <a:pPr marL="742950" lvl="1" indent="-285750">
              <a:buFont typeface="Courier New"/>
              <a:buChar char="o"/>
            </a:pPr>
            <a:r>
              <a:rPr lang="en-US" sz="1600">
                <a:solidFill>
                  <a:schemeClr val="dk1"/>
                </a:solidFill>
              </a:rPr>
              <a:t>FPGA board setup (PYNQ-Z2 + </a:t>
            </a:r>
            <a:r>
              <a:rPr lang="en-US" sz="1600" err="1">
                <a:solidFill>
                  <a:schemeClr val="dk1"/>
                </a:solidFill>
              </a:rPr>
              <a:t>Ztachip</a:t>
            </a:r>
            <a:r>
              <a:rPr lang="en-US" sz="1600">
                <a:solidFill>
                  <a:schemeClr val="dk1"/>
                </a:solidFill>
              </a:rPr>
              <a:t>)</a:t>
            </a:r>
          </a:p>
          <a:p>
            <a:pPr marL="742950" lvl="1" indent="-285750">
              <a:buFont typeface="Courier New"/>
              <a:buChar char="o"/>
            </a:pPr>
            <a:r>
              <a:rPr lang="en-US" sz="1600" err="1">
                <a:solidFill>
                  <a:schemeClr val="dk1"/>
                </a:solidFill>
              </a:rPr>
              <a:t>Ztachip</a:t>
            </a:r>
            <a:r>
              <a:rPr lang="en-US" sz="1600">
                <a:solidFill>
                  <a:schemeClr val="dk1"/>
                </a:solidFill>
              </a:rPr>
              <a:t> deployment and hardware interfacing</a:t>
            </a:r>
          </a:p>
          <a:p>
            <a:pPr marL="742950" lvl="1" indent="-285750">
              <a:buFont typeface="Courier New"/>
              <a:buChar char="o"/>
            </a:pPr>
            <a:r>
              <a:rPr lang="en-US" sz="1600" err="1">
                <a:solidFill>
                  <a:schemeClr val="dk1"/>
                </a:solidFill>
              </a:rPr>
              <a:t>Jupyter</a:t>
            </a:r>
            <a:r>
              <a:rPr lang="en-US" sz="1600">
                <a:solidFill>
                  <a:schemeClr val="dk1"/>
                </a:solidFill>
              </a:rPr>
              <a:t>/PYNQ environment setup and debugging</a:t>
            </a:r>
          </a:p>
          <a:p>
            <a:pPr marL="457200" lvl="1"/>
            <a:endParaRPr lang="en-US" sz="1600">
              <a:solidFill>
                <a:schemeClr val="dk1"/>
              </a:solidFill>
            </a:endParaRPr>
          </a:p>
          <a:p>
            <a:pPr marL="285750" indent="-285750">
              <a:buChar char="•"/>
            </a:pPr>
            <a:r>
              <a:rPr lang="en-US" sz="1600" b="1">
                <a:solidFill>
                  <a:schemeClr val="dk1"/>
                </a:solidFill>
              </a:rPr>
              <a:t>Will Berling — Software &amp; Testing</a:t>
            </a:r>
            <a:endParaRPr lang="en-US" sz="1600">
              <a:solidFill>
                <a:schemeClr val="dk1"/>
              </a:solidFill>
            </a:endParaRPr>
          </a:p>
          <a:p>
            <a:pPr marL="742950" lvl="1" indent="-285750">
              <a:buFont typeface="Courier New"/>
              <a:buChar char="o"/>
            </a:pPr>
            <a:r>
              <a:rPr lang="en-US" sz="1600">
                <a:solidFill>
                  <a:schemeClr val="dk1"/>
                </a:solidFill>
              </a:rPr>
              <a:t>CNN training pipeline in </a:t>
            </a:r>
            <a:r>
              <a:rPr lang="en-US" sz="1600" err="1">
                <a:solidFill>
                  <a:schemeClr val="dk1"/>
                </a:solidFill>
              </a:rPr>
              <a:t>PyTorch</a:t>
            </a:r>
            <a:endParaRPr lang="en-US" sz="1600">
              <a:solidFill>
                <a:schemeClr val="dk1"/>
              </a:solidFill>
            </a:endParaRPr>
          </a:p>
          <a:p>
            <a:pPr marL="742950" lvl="1" indent="-285750">
              <a:buFont typeface="Courier New"/>
              <a:buChar char="o"/>
            </a:pPr>
            <a:r>
              <a:rPr lang="en-US" sz="1600">
                <a:solidFill>
                  <a:schemeClr val="dk1"/>
                </a:solidFill>
              </a:rPr>
              <a:t>ONNX export and INT8 quantization</a:t>
            </a:r>
          </a:p>
          <a:p>
            <a:pPr marL="742950" lvl="1" indent="-285750">
              <a:buFont typeface="Courier New"/>
              <a:buChar char="o"/>
            </a:pPr>
            <a:r>
              <a:rPr lang="en-US" sz="1600">
                <a:solidFill>
                  <a:schemeClr val="dk1"/>
                </a:solidFill>
              </a:rPr>
              <a:t>Performance benchmarking (CPU vs FPGA latency, FPS)</a:t>
            </a:r>
          </a:p>
          <a:p>
            <a:pPr marL="457200" lvl="1"/>
            <a:endParaRPr lang="en-US" sz="1600">
              <a:solidFill>
                <a:schemeClr val="dk1"/>
              </a:solidFill>
            </a:endParaRPr>
          </a:p>
          <a:p>
            <a:pPr marL="285750" indent="-285750">
              <a:buChar char="•"/>
            </a:pPr>
            <a:r>
              <a:rPr lang="en-US" sz="1600" b="1">
                <a:solidFill>
                  <a:schemeClr val="dk1"/>
                </a:solidFill>
              </a:rPr>
              <a:t>Daniel Lee — Software Design</a:t>
            </a:r>
            <a:endParaRPr lang="en-US" sz="1600">
              <a:solidFill>
                <a:schemeClr val="dk1"/>
              </a:solidFill>
            </a:endParaRPr>
          </a:p>
          <a:p>
            <a:pPr marL="742950" lvl="1" indent="-285750">
              <a:buFont typeface="Courier New"/>
              <a:buChar char="o"/>
            </a:pPr>
            <a:r>
              <a:rPr lang="en-US" sz="1600">
                <a:solidFill>
                  <a:schemeClr val="dk1"/>
                </a:solidFill>
              </a:rPr>
              <a:t>CNN architecture design and optimization</a:t>
            </a:r>
          </a:p>
          <a:p>
            <a:pPr marL="742950" lvl="1" indent="-285750">
              <a:buFont typeface="Courier New"/>
              <a:buChar char="o"/>
            </a:pPr>
            <a:r>
              <a:rPr lang="en-US" sz="1600">
                <a:solidFill>
                  <a:schemeClr val="dk1"/>
                </a:solidFill>
              </a:rPr>
              <a:t>Data preprocessing and augmentation</a:t>
            </a:r>
          </a:p>
          <a:p>
            <a:pPr marL="742950" lvl="1" indent="-285750">
              <a:buFont typeface="Courier New"/>
              <a:buChar char="o"/>
            </a:pPr>
            <a:r>
              <a:rPr lang="en-US" sz="1600">
                <a:solidFill>
                  <a:schemeClr val="dk1"/>
                </a:solidFill>
              </a:rPr>
              <a:t>End-to-end inference pipeline integration</a:t>
            </a:r>
          </a:p>
          <a:p>
            <a:pPr marL="386080" indent="-285750">
              <a:lnSpc>
                <a:spcPct val="150000"/>
              </a:lnSpc>
              <a:buChar char="•"/>
            </a:pPr>
            <a:endParaRPr lang="en-US" sz="1800" b="1">
              <a:solidFill>
                <a:schemeClr val="dk1"/>
              </a:solidFill>
              <a:latin typeface="Franklin Gothic"/>
            </a:endParaRPr>
          </a:p>
          <a:p>
            <a:pPr marL="100330">
              <a:lnSpc>
                <a:spcPct val="150000"/>
              </a:lnSpc>
            </a:pPr>
            <a:endParaRPr lang="en-US" sz="1800" b="1">
              <a:solidFill>
                <a:schemeClr val="dk1"/>
              </a:solidFill>
              <a:latin typeface="Franklin Gothic"/>
            </a:endParaRPr>
          </a:p>
        </p:txBody>
      </p:sp>
      <p:sp>
        <p:nvSpPr>
          <p:cNvPr id="6" name="Google Shape;105;g3ac7a247410_0_16">
            <a:extLst>
              <a:ext uri="{FF2B5EF4-FFF2-40B4-BE49-F238E27FC236}">
                <a16:creationId xmlns:a16="http://schemas.microsoft.com/office/drawing/2014/main" id="{9D3B044C-3EE2-F1F4-68AA-FB25D20A73DF}"/>
              </a:ext>
            </a:extLst>
          </p:cNvPr>
          <p:cNvSpPr txBox="1"/>
          <p:nvPr/>
        </p:nvSpPr>
        <p:spPr>
          <a:xfrm>
            <a:off x="5994554" y="1771587"/>
            <a:ext cx="5266846" cy="507791"/>
          </a:xfrm>
          <a:prstGeom prst="rect">
            <a:avLst/>
          </a:prstGeom>
          <a:noFill/>
          <a:ln>
            <a:noFill/>
          </a:ln>
        </p:spPr>
        <p:txBody>
          <a:bodyPr spcFirstLastPara="1" wrap="square" lIns="91425" tIns="45700" rIns="91425" bIns="45700" anchor="t" anchorCtr="0">
            <a:spAutoFit/>
          </a:bodyPr>
          <a:lstStyle/>
          <a:p>
            <a:pPr marL="100330" lvl="0" indent="0" algn="l">
              <a:lnSpc>
                <a:spcPct val="150000"/>
              </a:lnSpc>
              <a:spcBef>
                <a:spcPts val="0"/>
              </a:spcBef>
              <a:spcAft>
                <a:spcPts val="0"/>
              </a:spcAft>
              <a:buNone/>
            </a:pPr>
            <a:r>
              <a:rPr lang="en-US" sz="1800" b="1">
                <a:solidFill>
                  <a:schemeClr val="dk1"/>
                </a:solidFill>
                <a:latin typeface="Franklin Gothic"/>
                <a:sym typeface="Franklin Gothic"/>
              </a:rPr>
              <a:t>Motivations:</a:t>
            </a:r>
            <a:endParaRPr lang="en-US"/>
          </a:p>
        </p:txBody>
      </p:sp>
      <p:sp>
        <p:nvSpPr>
          <p:cNvPr id="2" name="TextBox 1">
            <a:extLst>
              <a:ext uri="{FF2B5EF4-FFF2-40B4-BE49-F238E27FC236}">
                <a16:creationId xmlns:a16="http://schemas.microsoft.com/office/drawing/2014/main" id="{9559B7BA-49C2-0F9E-874D-E4C5D9D22FA3}"/>
              </a:ext>
            </a:extLst>
          </p:cNvPr>
          <p:cNvSpPr txBox="1"/>
          <p:nvPr/>
        </p:nvSpPr>
        <p:spPr>
          <a:xfrm>
            <a:off x="5997466" y="2299139"/>
            <a:ext cx="4696811"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
              <a:buChar char="•"/>
            </a:pPr>
            <a:r>
              <a:rPr lang="en-US"/>
              <a:t>Enable real-time American Sign Language (ASL) recognition with low latency</a:t>
            </a:r>
          </a:p>
          <a:p>
            <a:pPr marL="228600" indent="-228600">
              <a:buFont typeface=""/>
              <a:buChar char="•"/>
            </a:pPr>
            <a:endParaRPr lang="en-US"/>
          </a:p>
          <a:p>
            <a:pPr marL="228600" indent="-228600">
              <a:buFont typeface=""/>
              <a:buChar char="•"/>
            </a:pPr>
            <a:r>
              <a:rPr lang="en-US"/>
              <a:t>Explore how FPGA acceleration improves performance and power efficiency compared to CPU execution</a:t>
            </a:r>
          </a:p>
          <a:p>
            <a:pPr marL="228600" indent="-228600">
              <a:buFont typeface=""/>
              <a:buChar char="•"/>
            </a:pPr>
            <a:endParaRPr lang="en-US"/>
          </a:p>
          <a:p>
            <a:pPr marL="228600" indent="-228600">
              <a:buFont typeface=""/>
              <a:buChar char="•"/>
            </a:pPr>
            <a:r>
              <a:rPr lang="en-US"/>
              <a:t>Gain hands-on experience deploying machine learning models on specialized AI hardware</a:t>
            </a:r>
          </a:p>
          <a:p>
            <a:pPr marL="228600" indent="-228600">
              <a:buFont typeface=""/>
              <a:buChar char="•"/>
            </a:pPr>
            <a:endParaRPr lang="en-US"/>
          </a:p>
          <a:p>
            <a:pPr marL="228600" indent="-228600">
              <a:buFont typeface=""/>
              <a:buChar char="•"/>
            </a:pPr>
            <a:r>
              <a:rPr lang="en-US"/>
              <a:t>Bridge concepts from deep learning, hardware acceleration, and embedded systems</a:t>
            </a:r>
          </a:p>
          <a:p>
            <a:pPr marL="228600" indent="-228600">
              <a:buFont typeface=""/>
              <a:buChar char="•"/>
            </a:pPr>
            <a:endParaRPr lang="en-US"/>
          </a:p>
          <a:p>
            <a:pPr marL="228600" indent="-228600">
              <a:buFont typeface=""/>
              <a:buChar char="•"/>
            </a:pPr>
            <a:r>
              <a:rPr lang="en-US"/>
              <a:t>Build an end-to-end system that is both technically rigorous and socially impactful</a:t>
            </a:r>
          </a:p>
          <a:p>
            <a:pPr algn="ctr"/>
            <a:endParaRPr lang="en-US"/>
          </a:p>
        </p:txBody>
      </p:sp>
      <p:pic>
        <p:nvPicPr>
          <p:cNvPr id="5" name="Picture 4">
            <a:extLst>
              <a:ext uri="{FF2B5EF4-FFF2-40B4-BE49-F238E27FC236}">
                <a16:creationId xmlns:a16="http://schemas.microsoft.com/office/drawing/2014/main" id="{02B52593-B8F4-6AEE-F342-634B8D6DECEB}"/>
              </a:ext>
            </a:extLst>
          </p:cNvPr>
          <p:cNvPicPr>
            <a:picLocks noChangeAspect="1"/>
          </p:cNvPicPr>
          <p:nvPr/>
        </p:nvPicPr>
        <p:blipFill>
          <a:blip r:embed="rId6"/>
          <a:stretch>
            <a:fillRect/>
          </a:stretch>
        </p:blipFill>
        <p:spPr>
          <a:xfrm>
            <a:off x="7332608" y="1642"/>
            <a:ext cx="4857750" cy="1428750"/>
          </a:xfrm>
          <a:prstGeom prst="rect">
            <a:avLst/>
          </a:prstGeom>
        </p:spPr>
      </p:pic>
      <p:pic>
        <p:nvPicPr>
          <p:cNvPr id="7" name="Slide2.m4a">
            <a:hlinkClick r:id="" action="ppaction://media"/>
            <a:extLst>
              <a:ext uri="{FF2B5EF4-FFF2-40B4-BE49-F238E27FC236}">
                <a16:creationId xmlns:a16="http://schemas.microsoft.com/office/drawing/2014/main" id="{82124D7C-F5BB-EB7E-B19A-3BAAA46F1B7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448600" y="5451930"/>
            <a:ext cx="812800" cy="812800"/>
          </a:xfrm>
          <a:prstGeom prst="rect">
            <a:avLst/>
          </a:prstGeom>
        </p:spPr>
      </p:pic>
    </p:spTree>
    <p:custDataLst>
      <p:tags r:id="rId1"/>
    </p:custDataLst>
    <p:extLst>
      <p:ext uri="{BB962C8B-B14F-4D97-AF65-F5344CB8AC3E}">
        <p14:creationId xmlns:p14="http://schemas.microsoft.com/office/powerpoint/2010/main" val="3535175305"/>
      </p:ext>
    </p:extLst>
  </p:cSld>
  <p:clrMapOvr>
    <a:masterClrMapping/>
  </p:clrMapOvr>
  <mc:AlternateContent xmlns:mc="http://schemas.openxmlformats.org/markup-compatibility/2006">
    <mc:Choice xmlns:p14="http://schemas.microsoft.com/office/powerpoint/2010/main" Requires="p14">
      <p:transition spd="slow" p14:dur="2000" advTm="67885"/>
    </mc:Choice>
    <mc:Fallback>
      <p:transition spd="slow" advTm="6788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51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425" objId="7"/>
        <p14:stopEvt time="67885" objId="7"/>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g3ac7a247410_0_16"/>
          <p:cNvSpPr txBox="1">
            <a:spLocks noGrp="1"/>
          </p:cNvSpPr>
          <p:nvPr>
            <p:ph type="title"/>
          </p:nvPr>
        </p:nvSpPr>
        <p:spPr>
          <a:xfrm>
            <a:off x="397877" y="76071"/>
            <a:ext cx="11199600" cy="699900"/>
          </a:xfrm>
          <a:prstGeom prst="rect">
            <a:avLst/>
          </a:prstGeom>
          <a:noFill/>
          <a:ln>
            <a:noFill/>
          </a:ln>
        </p:spPr>
        <p:txBody>
          <a:bodyPr spcFirstLastPara="1" wrap="square" lIns="91425" tIns="91425" rIns="91425" bIns="91425" anchor="ctr" anchorCtr="0">
            <a:noAutofit/>
          </a:bodyPr>
          <a:lstStyle/>
          <a:p>
            <a:pPr>
              <a:lnSpc>
                <a:spcPct val="100000"/>
              </a:lnSpc>
              <a:buSzPts val="4800"/>
            </a:pPr>
            <a:r>
              <a:rPr lang="en-US" sz="2400" b="1">
                <a:solidFill>
                  <a:srgbClr val="232D4B"/>
                </a:solidFill>
                <a:latin typeface="Franklin Gothic"/>
                <a:ea typeface="Franklin Gothic"/>
                <a:cs typeface="Franklin Gothic"/>
                <a:sym typeface="Franklin Gothic"/>
              </a:rPr>
              <a:t>Central Problem : Efficient Real-time ASL Recognition</a:t>
            </a:r>
            <a:endParaRPr sz="2400" b="1">
              <a:solidFill>
                <a:srgbClr val="232D4B"/>
              </a:solidFill>
              <a:latin typeface="Franklin Gothic"/>
              <a:ea typeface="Franklin Gothic"/>
              <a:cs typeface="Franklin Gothic"/>
              <a:sym typeface="Franklin Gothic"/>
            </a:endParaRPr>
          </a:p>
        </p:txBody>
      </p:sp>
      <p:sp>
        <p:nvSpPr>
          <p:cNvPr id="105" name="Google Shape;105;g3ac7a247410_0_16"/>
          <p:cNvSpPr txBox="1"/>
          <p:nvPr/>
        </p:nvSpPr>
        <p:spPr>
          <a:xfrm>
            <a:off x="207295" y="1062139"/>
            <a:ext cx="5266846" cy="4708941"/>
          </a:xfrm>
          <a:prstGeom prst="rect">
            <a:avLst/>
          </a:prstGeom>
          <a:noFill/>
          <a:ln>
            <a:noFill/>
          </a:ln>
        </p:spPr>
        <p:txBody>
          <a:bodyPr spcFirstLastPara="1" wrap="square" lIns="91425" tIns="45700" rIns="91425" bIns="45700" anchor="t" anchorCtr="0">
            <a:spAutoFit/>
          </a:bodyPr>
          <a:lstStyle/>
          <a:p>
            <a:pPr marL="100330" lvl="0" indent="0" algn="l" rtl="0">
              <a:lnSpc>
                <a:spcPct val="150000"/>
              </a:lnSpc>
              <a:spcBef>
                <a:spcPts val="0"/>
              </a:spcBef>
              <a:spcAft>
                <a:spcPts val="0"/>
              </a:spcAft>
              <a:buClr>
                <a:schemeClr val="dk1"/>
              </a:buClr>
              <a:buFont typeface="Arial"/>
              <a:buNone/>
            </a:pPr>
            <a:r>
              <a:rPr lang="en-US" sz="1800" b="1">
                <a:solidFill>
                  <a:schemeClr val="dk1"/>
                </a:solidFill>
                <a:latin typeface="Franklin Gothic"/>
                <a:ea typeface="Franklin Gothic"/>
                <a:cs typeface="Franklin Gothic"/>
                <a:sym typeface="Franklin Gothic"/>
              </a:rPr>
              <a:t>Problem Overview:</a:t>
            </a:r>
            <a:endParaRPr sz="1800">
              <a:solidFill>
                <a:schemeClr val="dk1"/>
              </a:solidFill>
              <a:latin typeface="Franklin Gothic"/>
              <a:ea typeface="Franklin Gothic"/>
              <a:cs typeface="Franklin Gothic"/>
              <a:sym typeface="Franklin Gothic"/>
            </a:endParaRPr>
          </a:p>
          <a:p>
            <a:pPr marL="412750" indent="-285750">
              <a:lnSpc>
                <a:spcPct val="150000"/>
              </a:lnSpc>
              <a:buClr>
                <a:srgbClr val="1A2835"/>
              </a:buClr>
              <a:buSzPts val="1600"/>
              <a:buChar char="•"/>
            </a:pPr>
            <a:r>
              <a:rPr lang="fr-FR" altLang="fr-FR" sz="1600">
                <a:solidFill>
                  <a:schemeClr val="tx1"/>
                </a:solidFill>
                <a:latin typeface="Franklin Gothic"/>
              </a:rPr>
              <a:t>Real-time American </a:t>
            </a:r>
            <a:r>
              <a:rPr lang="fr-FR" altLang="fr-FR" sz="1600" err="1">
                <a:solidFill>
                  <a:schemeClr val="tx1"/>
                </a:solidFill>
                <a:latin typeface="Franklin Gothic"/>
              </a:rPr>
              <a:t>Sign</a:t>
            </a:r>
            <a:r>
              <a:rPr lang="fr-FR" altLang="fr-FR" sz="1600">
                <a:solidFill>
                  <a:schemeClr val="tx1"/>
                </a:solidFill>
                <a:latin typeface="Franklin Gothic"/>
              </a:rPr>
              <a:t> </a:t>
            </a:r>
            <a:r>
              <a:rPr lang="fr-FR" altLang="fr-FR" sz="1600" err="1">
                <a:solidFill>
                  <a:schemeClr val="tx1"/>
                </a:solidFill>
                <a:latin typeface="Franklin Gothic"/>
              </a:rPr>
              <a:t>Language</a:t>
            </a:r>
            <a:r>
              <a:rPr lang="fr-FR" altLang="fr-FR" sz="1600">
                <a:solidFill>
                  <a:schemeClr val="tx1"/>
                </a:solidFill>
                <a:latin typeface="Franklin Gothic"/>
              </a:rPr>
              <a:t> (ASL) alphabet recognition </a:t>
            </a:r>
            <a:r>
              <a:rPr lang="fr-FR" altLang="fr-FR" sz="1600" err="1">
                <a:solidFill>
                  <a:schemeClr val="tx1"/>
                </a:solidFill>
                <a:latin typeface="Franklin Gothic"/>
              </a:rPr>
              <a:t>requires</a:t>
            </a:r>
            <a:r>
              <a:rPr lang="fr-FR" altLang="fr-FR" sz="1600">
                <a:solidFill>
                  <a:schemeClr val="tx1"/>
                </a:solidFill>
                <a:latin typeface="Franklin Gothic"/>
              </a:rPr>
              <a:t> fast and accurate </a:t>
            </a:r>
            <a:r>
              <a:rPr lang="fr-FR" altLang="fr-FR" sz="1600" err="1">
                <a:solidFill>
                  <a:schemeClr val="tx1"/>
                </a:solidFill>
                <a:latin typeface="Franklin Gothic"/>
              </a:rPr>
              <a:t>inference</a:t>
            </a:r>
            <a:r>
              <a:rPr lang="fr-FR" altLang="fr-FR" sz="1600">
                <a:solidFill>
                  <a:schemeClr val="tx1"/>
                </a:solidFill>
                <a:latin typeface="Franklin Gothic"/>
              </a:rPr>
              <a:t>.</a:t>
            </a:r>
            <a:endParaRPr sz="1600">
              <a:solidFill>
                <a:schemeClr val="tx1"/>
              </a:solidFill>
              <a:latin typeface="Franklin Gothic"/>
              <a:ea typeface="Franklin Gothic"/>
              <a:cs typeface="Franklin Gothic"/>
            </a:endParaRPr>
          </a:p>
          <a:p>
            <a:pPr marL="412750" lvl="0" indent="-285750">
              <a:lnSpc>
                <a:spcPct val="150000"/>
              </a:lnSpc>
              <a:buClr>
                <a:srgbClr val="1A2835"/>
              </a:buClr>
              <a:buSzPts val="1600"/>
              <a:buChar char="•"/>
            </a:pPr>
            <a:r>
              <a:rPr lang="fr-FR" altLang="fr-FR" sz="1600">
                <a:solidFill>
                  <a:schemeClr val="tx1"/>
                </a:solidFill>
                <a:latin typeface="Franklin Gothic"/>
              </a:rPr>
              <a:t>CNN-</a:t>
            </a:r>
            <a:r>
              <a:rPr lang="fr-FR" altLang="fr-FR" sz="1600" err="1">
                <a:solidFill>
                  <a:schemeClr val="tx1"/>
                </a:solidFill>
                <a:latin typeface="Franklin Gothic"/>
              </a:rPr>
              <a:t>based</a:t>
            </a:r>
            <a:r>
              <a:rPr lang="fr-FR" altLang="fr-FR" sz="1600">
                <a:solidFill>
                  <a:schemeClr val="tx1"/>
                </a:solidFill>
                <a:latin typeface="Franklin Gothic"/>
              </a:rPr>
              <a:t> </a:t>
            </a:r>
            <a:r>
              <a:rPr lang="fr-FR" altLang="fr-FR" sz="1600" err="1">
                <a:solidFill>
                  <a:schemeClr val="tx1"/>
                </a:solidFill>
                <a:latin typeface="Franklin Gothic"/>
              </a:rPr>
              <a:t>sign</a:t>
            </a:r>
            <a:r>
              <a:rPr lang="fr-FR" altLang="fr-FR" sz="1600">
                <a:solidFill>
                  <a:schemeClr val="tx1"/>
                </a:solidFill>
                <a:latin typeface="Franklin Gothic"/>
              </a:rPr>
              <a:t> recognition </a:t>
            </a:r>
            <a:r>
              <a:rPr lang="fr-FR" altLang="fr-FR" sz="1600" err="1">
                <a:solidFill>
                  <a:schemeClr val="tx1"/>
                </a:solidFill>
                <a:latin typeface="Franklin Gothic"/>
              </a:rPr>
              <a:t>is</a:t>
            </a:r>
            <a:r>
              <a:rPr lang="fr-FR" altLang="fr-FR" sz="1600">
                <a:solidFill>
                  <a:schemeClr val="tx1"/>
                </a:solidFill>
                <a:latin typeface="Franklin Gothic"/>
              </a:rPr>
              <a:t> </a:t>
            </a:r>
            <a:r>
              <a:rPr lang="fr-FR" altLang="fr-FR" sz="1600" err="1">
                <a:solidFill>
                  <a:schemeClr val="tx1"/>
                </a:solidFill>
                <a:latin typeface="Franklin Gothic"/>
              </a:rPr>
              <a:t>computationally</a:t>
            </a:r>
            <a:r>
              <a:rPr lang="fr-FR" altLang="fr-FR" sz="1600">
                <a:solidFill>
                  <a:schemeClr val="tx1"/>
                </a:solidFill>
                <a:latin typeface="Franklin Gothic"/>
              </a:rPr>
              <a:t> intensive, and CPU-</a:t>
            </a:r>
            <a:r>
              <a:rPr lang="fr-FR" altLang="fr-FR" sz="1600" err="1">
                <a:solidFill>
                  <a:schemeClr val="tx1"/>
                </a:solidFill>
                <a:latin typeface="Franklin Gothic"/>
              </a:rPr>
              <a:t>only</a:t>
            </a:r>
            <a:r>
              <a:rPr lang="fr-FR" altLang="fr-FR" sz="1600">
                <a:solidFill>
                  <a:schemeClr val="tx1"/>
                </a:solidFill>
                <a:latin typeface="Franklin Gothic"/>
              </a:rPr>
              <a:t> </a:t>
            </a:r>
            <a:r>
              <a:rPr lang="fr-FR" altLang="fr-FR" sz="1600" err="1">
                <a:solidFill>
                  <a:schemeClr val="tx1"/>
                </a:solidFill>
                <a:latin typeface="Franklin Gothic"/>
              </a:rPr>
              <a:t>execution</a:t>
            </a:r>
            <a:r>
              <a:rPr lang="fr-FR" altLang="fr-FR" sz="1600">
                <a:solidFill>
                  <a:schemeClr val="tx1"/>
                </a:solidFill>
                <a:latin typeface="Franklin Gothic"/>
              </a:rPr>
              <a:t> leads to high </a:t>
            </a:r>
            <a:r>
              <a:rPr lang="fr-FR" altLang="fr-FR" sz="1600" err="1">
                <a:solidFill>
                  <a:schemeClr val="tx1"/>
                </a:solidFill>
                <a:latin typeface="Franklin Gothic"/>
              </a:rPr>
              <a:t>latency</a:t>
            </a:r>
            <a:r>
              <a:rPr lang="fr-FR" altLang="fr-FR" sz="1600">
                <a:solidFill>
                  <a:schemeClr val="tx1"/>
                </a:solidFill>
                <a:latin typeface="Franklin Gothic"/>
              </a:rPr>
              <a:t> </a:t>
            </a:r>
          </a:p>
          <a:p>
            <a:pPr marL="412750" indent="-285750">
              <a:lnSpc>
                <a:spcPct val="150000"/>
              </a:lnSpc>
              <a:buClr>
                <a:srgbClr val="1A2835"/>
              </a:buClr>
              <a:buSzPts val="1600"/>
              <a:buChar char="•"/>
            </a:pPr>
            <a:r>
              <a:rPr lang="en-US" sz="1600">
                <a:solidFill>
                  <a:schemeClr val="dk1"/>
                </a:solidFill>
                <a:latin typeface="Franklin Gothic"/>
                <a:ea typeface="Franklin Gothic"/>
                <a:cs typeface="Franklin Gothic"/>
                <a:sym typeface="Franklin Gothic"/>
              </a:rPr>
              <a:t> </a:t>
            </a:r>
            <a:r>
              <a:rPr lang="fr-FR" altLang="fr-FR" sz="1600">
                <a:solidFill>
                  <a:schemeClr val="tx1"/>
                </a:solidFill>
                <a:latin typeface="Franklin Gothic"/>
              </a:rPr>
              <a:t>FPGA </a:t>
            </a:r>
            <a:r>
              <a:rPr lang="fr-FR" altLang="fr-FR" sz="1600" err="1">
                <a:solidFill>
                  <a:schemeClr val="tx1"/>
                </a:solidFill>
                <a:latin typeface="Franklin Gothic"/>
              </a:rPr>
              <a:t>acceleration</a:t>
            </a:r>
            <a:r>
              <a:rPr lang="fr-FR" altLang="fr-FR" sz="1600">
                <a:solidFill>
                  <a:schemeClr val="tx1"/>
                </a:solidFill>
                <a:latin typeface="Franklin Gothic"/>
              </a:rPr>
              <a:t> (</a:t>
            </a:r>
            <a:r>
              <a:rPr lang="fr-FR" altLang="fr-FR" sz="1600" err="1">
                <a:solidFill>
                  <a:schemeClr val="tx1"/>
                </a:solidFill>
                <a:latin typeface="Franklin Gothic"/>
              </a:rPr>
              <a:t>Ztachip</a:t>
            </a:r>
            <a:r>
              <a:rPr lang="fr-FR" altLang="fr-FR" sz="1600">
                <a:solidFill>
                  <a:schemeClr val="tx1"/>
                </a:solidFill>
                <a:latin typeface="Franklin Gothic"/>
              </a:rPr>
              <a:t>) </a:t>
            </a:r>
            <a:r>
              <a:rPr lang="fr-FR" altLang="fr-FR" sz="1600" err="1">
                <a:solidFill>
                  <a:schemeClr val="tx1"/>
                </a:solidFill>
                <a:latin typeface="Franklin Gothic"/>
              </a:rPr>
              <a:t>leverages</a:t>
            </a:r>
            <a:r>
              <a:rPr lang="fr-FR" altLang="fr-FR" sz="1600">
                <a:solidFill>
                  <a:schemeClr val="tx1"/>
                </a:solidFill>
                <a:latin typeface="Franklin Gothic"/>
              </a:rPr>
              <a:t> </a:t>
            </a:r>
            <a:r>
              <a:rPr lang="fr-FR" altLang="fr-FR" sz="1600" err="1">
                <a:solidFill>
                  <a:schemeClr val="tx1"/>
                </a:solidFill>
                <a:latin typeface="Franklin Gothic"/>
              </a:rPr>
              <a:t>parallelism</a:t>
            </a:r>
            <a:r>
              <a:rPr lang="fr-FR" altLang="fr-FR" sz="1600">
                <a:solidFill>
                  <a:schemeClr val="tx1"/>
                </a:solidFill>
                <a:latin typeface="Franklin Gothic"/>
              </a:rPr>
              <a:t> to </a:t>
            </a:r>
            <a:r>
              <a:rPr lang="fr-FR" altLang="fr-FR" sz="1600" err="1">
                <a:solidFill>
                  <a:schemeClr val="tx1"/>
                </a:solidFill>
                <a:latin typeface="Franklin Gothic"/>
              </a:rPr>
              <a:t>improve</a:t>
            </a:r>
            <a:r>
              <a:rPr lang="fr-FR" altLang="fr-FR" sz="1600">
                <a:solidFill>
                  <a:schemeClr val="tx1"/>
                </a:solidFill>
                <a:latin typeface="Franklin Gothic"/>
              </a:rPr>
              <a:t> speed </a:t>
            </a:r>
            <a:r>
              <a:rPr lang="fr-FR" altLang="fr-FR" sz="1600" err="1">
                <a:solidFill>
                  <a:schemeClr val="tx1"/>
                </a:solidFill>
                <a:latin typeface="Franklin Gothic"/>
              </a:rPr>
              <a:t>while</a:t>
            </a:r>
            <a:r>
              <a:rPr lang="fr-FR" altLang="fr-FR" sz="1600">
                <a:solidFill>
                  <a:schemeClr val="tx1"/>
                </a:solidFill>
                <a:latin typeface="Franklin Gothic"/>
              </a:rPr>
              <a:t> </a:t>
            </a:r>
            <a:r>
              <a:rPr lang="fr-FR" altLang="fr-FR" sz="1600" err="1">
                <a:solidFill>
                  <a:schemeClr val="tx1"/>
                </a:solidFill>
                <a:latin typeface="Franklin Gothic"/>
              </a:rPr>
              <a:t>keeping</a:t>
            </a:r>
            <a:r>
              <a:rPr lang="fr-FR" altLang="fr-FR" sz="1600">
                <a:solidFill>
                  <a:schemeClr val="tx1"/>
                </a:solidFill>
                <a:latin typeface="Franklin Gothic"/>
              </a:rPr>
              <a:t> power usage </a:t>
            </a:r>
            <a:r>
              <a:rPr lang="fr-FR" altLang="fr-FR" sz="1600" err="1">
                <a:solidFill>
                  <a:schemeClr val="tx1"/>
                </a:solidFill>
                <a:latin typeface="Franklin Gothic"/>
              </a:rPr>
              <a:t>low</a:t>
            </a:r>
            <a:r>
              <a:rPr lang="fr-FR" altLang="fr-FR" sz="1800">
                <a:solidFill>
                  <a:schemeClr val="tx1"/>
                </a:solidFill>
              </a:rPr>
              <a:t>.</a:t>
            </a:r>
          </a:p>
          <a:p>
            <a:pPr marL="127000">
              <a:lnSpc>
                <a:spcPct val="150000"/>
              </a:lnSpc>
              <a:buClr>
                <a:srgbClr val="1A2835"/>
              </a:buClr>
              <a:buSzPts val="1600"/>
            </a:pPr>
            <a:endParaRPr lang="fr-FR" altLang="fr-FR" sz="1800">
              <a:solidFill>
                <a:schemeClr val="tx1"/>
              </a:solidFill>
              <a:latin typeface="Arial" panose="020B0604020202020204" pitchFamily="34" charset="0"/>
            </a:endParaRPr>
          </a:p>
          <a:p>
            <a:pPr marL="100330" marR="0" lvl="0" indent="0" algn="l" rtl="0">
              <a:lnSpc>
                <a:spcPct val="150000"/>
              </a:lnSpc>
              <a:spcBef>
                <a:spcPts val="0"/>
              </a:spcBef>
              <a:spcAft>
                <a:spcPts val="0"/>
              </a:spcAft>
              <a:buNone/>
            </a:pPr>
            <a:r>
              <a:rPr lang="en-US" sz="1800" b="1" i="0" u="none" strike="noStrike" cap="none">
                <a:solidFill>
                  <a:srgbClr val="1A2835"/>
                </a:solidFill>
                <a:latin typeface="Franklin Gothic"/>
                <a:ea typeface="Franklin Gothic"/>
                <a:cs typeface="Franklin Gothic"/>
                <a:sym typeface="Franklin Gothic"/>
              </a:rPr>
              <a:t>Goal</a:t>
            </a:r>
            <a:r>
              <a:rPr lang="en-US" sz="1800" b="1">
                <a:solidFill>
                  <a:srgbClr val="1A2835"/>
                </a:solidFill>
                <a:latin typeface="Franklin Gothic"/>
                <a:ea typeface="Franklin Gothic"/>
                <a:cs typeface="Franklin Gothic"/>
                <a:sym typeface="Franklin Gothic"/>
              </a:rPr>
              <a:t>:</a:t>
            </a:r>
            <a:endParaRPr sz="1800"/>
          </a:p>
          <a:p>
            <a:pPr marL="285750" indent="-285750">
              <a:buChar char="•"/>
            </a:pPr>
            <a:r>
              <a:rPr lang="en-US" sz="1600">
                <a:latin typeface="Franklin Gothic"/>
              </a:rPr>
              <a:t>Develop an ASL alphabet recognition pipeline that runs </a:t>
            </a:r>
            <a:r>
              <a:rPr lang="en-US" sz="1600" b="1">
                <a:latin typeface="Franklin Gothic"/>
              </a:rPr>
              <a:t>fast, accurately, and efficiently</a:t>
            </a:r>
            <a:r>
              <a:rPr lang="en-US" sz="1600">
                <a:latin typeface="Franklin Gothic"/>
              </a:rPr>
              <a:t> on </a:t>
            </a:r>
            <a:r>
              <a:rPr lang="en-US" sz="1600" err="1">
                <a:latin typeface="Franklin Gothic"/>
              </a:rPr>
              <a:t>Ztachip</a:t>
            </a:r>
            <a:r>
              <a:rPr lang="en-US" sz="1600">
                <a:latin typeface="Franklin Gothic"/>
              </a:rPr>
              <a:t> FPGA hardware.</a:t>
            </a:r>
          </a:p>
        </p:txBody>
      </p:sp>
      <p:sp>
        <p:nvSpPr>
          <p:cNvPr id="106" name="Google Shape;106;g3ac7a247410_0_16"/>
          <p:cNvSpPr/>
          <p:nvPr/>
        </p:nvSpPr>
        <p:spPr>
          <a:xfrm>
            <a:off x="514889" y="626093"/>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08" name="Google Shape;108;g3ac7a247410_0_16"/>
          <p:cNvCxnSpPr/>
          <p:nvPr/>
        </p:nvCxnSpPr>
        <p:spPr>
          <a:xfrm>
            <a:off x="5658311" y="1225425"/>
            <a:ext cx="22200" cy="4907400"/>
          </a:xfrm>
          <a:prstGeom prst="straightConnector1">
            <a:avLst/>
          </a:prstGeom>
          <a:noFill/>
          <a:ln w="9525" cap="flat" cmpd="sng">
            <a:solidFill>
              <a:schemeClr val="dk2"/>
            </a:solidFill>
            <a:prstDash val="solid"/>
            <a:round/>
            <a:headEnd type="none" w="med" len="med"/>
            <a:tailEnd type="none" w="med" len="med"/>
          </a:ln>
        </p:spPr>
      </p:cxnSp>
      <p:pic>
        <p:nvPicPr>
          <p:cNvPr id="1026" name="Picture 2" descr="better_project_diagram">
            <a:extLst>
              <a:ext uri="{FF2B5EF4-FFF2-40B4-BE49-F238E27FC236}">
                <a16:creationId xmlns:a16="http://schemas.microsoft.com/office/drawing/2014/main" id="{556608E9-EA11-ECAD-6566-EA1B62E454D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00925" y="613473"/>
            <a:ext cx="6270661" cy="3760480"/>
          </a:xfrm>
          <a:prstGeom prst="rect">
            <a:avLst/>
          </a:prstGeom>
          <a:noFill/>
          <a:extLst>
            <a:ext uri="{909E8E84-426E-40DD-AFC4-6F175D3DCCD1}">
              <a14:hiddenFill xmlns:a14="http://schemas.microsoft.com/office/drawing/2010/main">
                <a:solidFill>
                  <a:srgbClr val="FFFFFF"/>
                </a:solidFill>
              </a14:hiddenFill>
            </a:ext>
          </a:extLst>
        </p:spPr>
      </p:pic>
      <p:sp>
        <p:nvSpPr>
          <p:cNvPr id="109" name="Google Shape;109;g3ac7a247410_0_16"/>
          <p:cNvSpPr txBox="1"/>
          <p:nvPr/>
        </p:nvSpPr>
        <p:spPr>
          <a:xfrm>
            <a:off x="5756525" y="3784185"/>
            <a:ext cx="5840951" cy="2462182"/>
          </a:xfrm>
          <a:prstGeom prst="rect">
            <a:avLst/>
          </a:prstGeom>
          <a:noFill/>
          <a:ln>
            <a:noFill/>
          </a:ln>
        </p:spPr>
        <p:txBody>
          <a:bodyPr spcFirstLastPara="1" wrap="square" lIns="91425" tIns="91425" rIns="91425" bIns="91425" anchor="t" anchorCtr="0">
            <a:spAutoFit/>
          </a:bodyPr>
          <a:lstStyle/>
          <a:p>
            <a:r>
              <a:rPr lang="en-US" sz="2000" b="1">
                <a:solidFill>
                  <a:schemeClr val="dk1"/>
                </a:solidFill>
              </a:rPr>
              <a:t>Methodology Description </a:t>
            </a:r>
          </a:p>
          <a:p>
            <a:endParaRPr lang="fr-FR" sz="1800" b="1"/>
          </a:p>
          <a:p>
            <a:r>
              <a:rPr lang="fr-FR" sz="1800" b="1"/>
              <a:t>Workflow:</a:t>
            </a:r>
            <a:r>
              <a:rPr lang="fr-FR" sz="1800"/>
              <a:t> Train → ONNX export → </a:t>
            </a:r>
            <a:r>
              <a:rPr lang="fr-FR" sz="1800" err="1"/>
              <a:t>Ztachip</a:t>
            </a:r>
            <a:r>
              <a:rPr lang="fr-FR" sz="1800"/>
              <a:t> compile → </a:t>
            </a:r>
            <a:r>
              <a:rPr lang="fr-FR" sz="1800" err="1"/>
              <a:t>deploy</a:t>
            </a:r>
            <a:r>
              <a:rPr lang="fr-FR" sz="1800"/>
              <a:t>.</a:t>
            </a:r>
          </a:p>
          <a:p>
            <a:endParaRPr lang="fr-FR" sz="1800"/>
          </a:p>
          <a:p>
            <a:r>
              <a:rPr lang="fr-FR" sz="1800" b="1"/>
              <a:t>Validation:</a:t>
            </a:r>
            <a:r>
              <a:rPr lang="fr-FR" sz="1800"/>
              <a:t> </a:t>
            </a:r>
            <a:r>
              <a:rPr lang="fr-FR" sz="1800" err="1"/>
              <a:t>Measure</a:t>
            </a:r>
            <a:r>
              <a:rPr lang="fr-FR" sz="1800"/>
              <a:t> </a:t>
            </a:r>
            <a:r>
              <a:rPr lang="fr-FR" sz="1800" err="1"/>
              <a:t>accuracy</a:t>
            </a:r>
            <a:r>
              <a:rPr lang="fr-FR" sz="1800"/>
              <a:t>, FPS, and compare CPU vs FPGA </a:t>
            </a:r>
            <a:r>
              <a:rPr lang="fr-FR" sz="1800" err="1"/>
              <a:t>latency</a:t>
            </a:r>
            <a:r>
              <a:rPr lang="fr-FR" sz="1800"/>
              <a:t>.</a:t>
            </a:r>
          </a:p>
          <a:p>
            <a:pPr marL="0" lvl="0" indent="0" algn="l" rtl="0">
              <a:spcBef>
                <a:spcPts val="0"/>
              </a:spcBef>
              <a:spcAft>
                <a:spcPts val="0"/>
              </a:spcAft>
              <a:buNone/>
            </a:pPr>
            <a:endParaRPr sz="2000" b="1">
              <a:solidFill>
                <a:schemeClr val="dk1"/>
              </a:solidFill>
            </a:endParaRPr>
          </a:p>
        </p:txBody>
      </p:sp>
      <p:sp>
        <p:nvSpPr>
          <p:cNvPr id="3" name="TextBox 2">
            <a:extLst>
              <a:ext uri="{FF2B5EF4-FFF2-40B4-BE49-F238E27FC236}">
                <a16:creationId xmlns:a16="http://schemas.microsoft.com/office/drawing/2014/main" id="{AD15B354-A2AC-09E6-24A6-E5EB1B398448}"/>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3.</a:t>
            </a:r>
          </a:p>
        </p:txBody>
      </p:sp>
      <p:pic>
        <p:nvPicPr>
          <p:cNvPr id="2" name="Slide 3.m4a">
            <a:hlinkClick r:id="" action="ppaction://media"/>
            <a:extLst>
              <a:ext uri="{FF2B5EF4-FFF2-40B4-BE49-F238E27FC236}">
                <a16:creationId xmlns:a16="http://schemas.microsoft.com/office/drawing/2014/main" id="{5DBA1284-9CAE-9592-073B-4AE887F9FBA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615331" y="5519352"/>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7025"/>
    </mc:Choice>
    <mc:Fallback>
      <p:transition spd="slow" advTm="7702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54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415" objId="2"/>
        <p14:stopEvt time="77025" objId="2"/>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a:extLst>
            <a:ext uri="{FF2B5EF4-FFF2-40B4-BE49-F238E27FC236}">
              <a16:creationId xmlns:a16="http://schemas.microsoft.com/office/drawing/2014/main" id="{5E24E841-F2F0-3F04-9FD6-A61A815700D7}"/>
            </a:ext>
          </a:extLst>
        </p:cNvPr>
        <p:cNvGrpSpPr/>
        <p:nvPr/>
      </p:nvGrpSpPr>
      <p:grpSpPr>
        <a:xfrm>
          <a:off x="0" y="0"/>
          <a:ext cx="0" cy="0"/>
          <a:chOff x="0" y="0"/>
          <a:chExt cx="0" cy="0"/>
        </a:xfrm>
      </p:grpSpPr>
      <p:sp>
        <p:nvSpPr>
          <p:cNvPr id="104" name="Google Shape;104;g3ac7a247410_0_16">
            <a:extLst>
              <a:ext uri="{FF2B5EF4-FFF2-40B4-BE49-F238E27FC236}">
                <a16:creationId xmlns:a16="http://schemas.microsoft.com/office/drawing/2014/main" id="{20A72CE6-D488-28B6-77CE-83A72DE9CFA8}"/>
              </a:ext>
            </a:extLst>
          </p:cNvPr>
          <p:cNvSpPr txBox="1">
            <a:spLocks noGrp="1"/>
          </p:cNvSpPr>
          <p:nvPr>
            <p:ph type="title"/>
          </p:nvPr>
        </p:nvSpPr>
        <p:spPr>
          <a:xfrm>
            <a:off x="397877" y="76071"/>
            <a:ext cx="11199600" cy="699900"/>
          </a:xfrm>
          <a:prstGeom prst="rect">
            <a:avLst/>
          </a:prstGeom>
          <a:noFill/>
          <a:ln>
            <a:noFill/>
          </a:ln>
        </p:spPr>
        <p:txBody>
          <a:bodyPr spcFirstLastPara="1" wrap="square" lIns="91425" tIns="91425" rIns="91425" bIns="91425" anchor="ctr" anchorCtr="0">
            <a:noAutofit/>
          </a:bodyPr>
          <a:lstStyle/>
          <a:p>
            <a:pPr>
              <a:lnSpc>
                <a:spcPct val="100000"/>
              </a:lnSpc>
              <a:buSzPts val="4800"/>
            </a:pPr>
            <a:r>
              <a:rPr lang="en-US" sz="2400" b="1">
                <a:solidFill>
                  <a:srgbClr val="232D4B"/>
                </a:solidFill>
                <a:latin typeface="Franklin Gothic"/>
                <a:ea typeface="Franklin Gothic"/>
                <a:cs typeface="Franklin Gothic"/>
              </a:rPr>
              <a:t>Hardware : PNQY-Z2 with </a:t>
            </a:r>
            <a:r>
              <a:rPr lang="en-US" sz="2400" b="1" err="1">
                <a:solidFill>
                  <a:srgbClr val="232D4B"/>
                </a:solidFill>
                <a:latin typeface="Franklin Gothic"/>
                <a:ea typeface="Franklin Gothic"/>
                <a:cs typeface="Franklin Gothic"/>
              </a:rPr>
              <a:t>ZtaChip</a:t>
            </a:r>
            <a:endParaRPr lang="en-US" sz="2400" b="1">
              <a:solidFill>
                <a:srgbClr val="232D4B"/>
              </a:solidFill>
              <a:latin typeface="Franklin Gothic"/>
              <a:ea typeface="Franklin Gothic"/>
              <a:cs typeface="Franklin Gothic"/>
            </a:endParaRPr>
          </a:p>
        </p:txBody>
      </p:sp>
      <p:sp>
        <p:nvSpPr>
          <p:cNvPr id="106" name="Google Shape;106;g3ac7a247410_0_16">
            <a:extLst>
              <a:ext uri="{FF2B5EF4-FFF2-40B4-BE49-F238E27FC236}">
                <a16:creationId xmlns:a16="http://schemas.microsoft.com/office/drawing/2014/main" id="{A163ACD3-C853-AA7A-965F-62EA033D9239}"/>
              </a:ext>
            </a:extLst>
          </p:cNvPr>
          <p:cNvSpPr/>
          <p:nvPr/>
        </p:nvSpPr>
        <p:spPr>
          <a:xfrm>
            <a:off x="501751" y="639231"/>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08" name="Google Shape;108;g3ac7a247410_0_16">
            <a:extLst>
              <a:ext uri="{FF2B5EF4-FFF2-40B4-BE49-F238E27FC236}">
                <a16:creationId xmlns:a16="http://schemas.microsoft.com/office/drawing/2014/main" id="{844DF08D-6374-949B-CB5F-8FDB5C553C7A}"/>
              </a:ext>
            </a:extLst>
          </p:cNvPr>
          <p:cNvCxnSpPr/>
          <p:nvPr/>
        </p:nvCxnSpPr>
        <p:spPr>
          <a:xfrm>
            <a:off x="6148008" y="1258270"/>
            <a:ext cx="22200" cy="4907400"/>
          </a:xfrm>
          <a:prstGeom prst="straightConnector1">
            <a:avLst/>
          </a:prstGeom>
          <a:noFill/>
          <a:ln w="9525" cap="flat" cmpd="sng">
            <a:solidFill>
              <a:schemeClr val="dk2"/>
            </a:solidFill>
            <a:prstDash val="solid"/>
            <a:round/>
            <a:headEnd type="none" w="med" len="med"/>
            <a:tailEnd type="none" w="med" len="med"/>
          </a:ln>
        </p:spPr>
      </p:cxnSp>
      <p:sp>
        <p:nvSpPr>
          <p:cNvPr id="3" name="TextBox 2">
            <a:extLst>
              <a:ext uri="{FF2B5EF4-FFF2-40B4-BE49-F238E27FC236}">
                <a16:creationId xmlns:a16="http://schemas.microsoft.com/office/drawing/2014/main" id="{E5D789D4-6141-3B06-5C73-2A5B380E99E7}"/>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4.</a:t>
            </a:r>
          </a:p>
        </p:txBody>
      </p:sp>
      <p:sp>
        <p:nvSpPr>
          <p:cNvPr id="5" name="Google Shape;105;g3ac7a247410_0_16">
            <a:extLst>
              <a:ext uri="{FF2B5EF4-FFF2-40B4-BE49-F238E27FC236}">
                <a16:creationId xmlns:a16="http://schemas.microsoft.com/office/drawing/2014/main" id="{BC71927B-6D12-AA2D-933B-5FC31A5F89B3}"/>
              </a:ext>
            </a:extLst>
          </p:cNvPr>
          <p:cNvSpPr txBox="1"/>
          <p:nvPr/>
        </p:nvSpPr>
        <p:spPr>
          <a:xfrm>
            <a:off x="6303295" y="1258093"/>
            <a:ext cx="6055121" cy="6401712"/>
          </a:xfrm>
          <a:prstGeom prst="rect">
            <a:avLst/>
          </a:prstGeom>
          <a:noFill/>
          <a:ln>
            <a:noFill/>
          </a:ln>
        </p:spPr>
        <p:txBody>
          <a:bodyPr spcFirstLastPara="1" wrap="square" lIns="91425" tIns="45700" rIns="91425" bIns="45700" anchor="t" anchorCtr="0">
            <a:spAutoFit/>
          </a:bodyPr>
          <a:lstStyle/>
          <a:p>
            <a:r>
              <a:rPr lang="en-US" sz="1800" b="1"/>
              <a:t>Hardware Platform:</a:t>
            </a:r>
            <a:endParaRPr lang="en-US"/>
          </a:p>
          <a:p>
            <a:pPr marL="285750" indent="-285750">
              <a:buChar char="•"/>
            </a:pPr>
            <a:r>
              <a:rPr lang="en-US" b="1">
                <a:solidFill>
                  <a:schemeClr val="dk1"/>
                </a:solidFill>
              </a:rPr>
              <a:t>PYNQ-Z2 FPGA Board</a:t>
            </a:r>
            <a:endParaRPr lang="en-US">
              <a:solidFill>
                <a:schemeClr val="dk1"/>
              </a:solidFill>
            </a:endParaRPr>
          </a:p>
          <a:p>
            <a:pPr marL="742950" lvl="1" indent="-285750">
              <a:buFont typeface="Courier New"/>
              <a:buChar char="o"/>
            </a:pPr>
            <a:r>
              <a:rPr lang="en-US">
                <a:solidFill>
                  <a:schemeClr val="dk1"/>
                </a:solidFill>
              </a:rPr>
              <a:t>Xilinx </a:t>
            </a:r>
            <a:r>
              <a:rPr lang="en-US" b="1">
                <a:solidFill>
                  <a:schemeClr val="dk1"/>
                </a:solidFill>
              </a:rPr>
              <a:t>Zynq-7020 SoC</a:t>
            </a:r>
            <a:endParaRPr lang="en-US">
              <a:solidFill>
                <a:schemeClr val="dk1"/>
              </a:solidFill>
            </a:endParaRPr>
          </a:p>
          <a:p>
            <a:pPr marL="742950" lvl="1" indent="-285750">
              <a:buFont typeface="Courier New"/>
              <a:buChar char="o"/>
            </a:pPr>
            <a:r>
              <a:rPr lang="en-US">
                <a:solidFill>
                  <a:schemeClr val="dk1"/>
                </a:solidFill>
              </a:rPr>
              <a:t>Dual-core ARM Cortex-A9 (PS)</a:t>
            </a:r>
          </a:p>
          <a:p>
            <a:pPr marL="742950" lvl="1" indent="-285750">
              <a:buFont typeface="Courier New"/>
              <a:buChar char="o"/>
            </a:pPr>
            <a:r>
              <a:rPr lang="en-US">
                <a:solidFill>
                  <a:schemeClr val="dk1"/>
                </a:solidFill>
              </a:rPr>
              <a:t>FPGA fabric (PL) for hardware acceleration</a:t>
            </a:r>
          </a:p>
          <a:p>
            <a:pPr marL="742950" lvl="1" indent="-285750">
              <a:buFont typeface="Courier New"/>
              <a:buChar char="o"/>
            </a:pPr>
            <a:r>
              <a:rPr lang="en-US">
                <a:solidFill>
                  <a:schemeClr val="dk1"/>
                </a:solidFill>
              </a:rPr>
              <a:t>Supports Python-based control via </a:t>
            </a:r>
            <a:r>
              <a:rPr lang="en-US" b="1">
                <a:solidFill>
                  <a:schemeClr val="dk1"/>
                </a:solidFill>
              </a:rPr>
              <a:t>PYNQ framework</a:t>
            </a:r>
            <a:endParaRPr lang="en-US">
              <a:solidFill>
                <a:schemeClr val="dk1"/>
              </a:solidFill>
            </a:endParaRPr>
          </a:p>
          <a:p>
            <a:pPr marL="742950" lvl="1" indent="-285750">
              <a:buFont typeface="Courier New"/>
              <a:buChar char="o"/>
            </a:pPr>
            <a:r>
              <a:rPr lang="en-US">
                <a:solidFill>
                  <a:schemeClr val="dk1"/>
                </a:solidFill>
              </a:rPr>
              <a:t>Well-suited for embedded AI and ML acceleration</a:t>
            </a:r>
          </a:p>
          <a:p>
            <a:pPr marL="285750" indent="-285750">
              <a:buChar char="•"/>
            </a:pPr>
            <a:endParaRPr lang="en-US" sz="1800" b="1">
              <a:solidFill>
                <a:schemeClr val="dk1"/>
              </a:solidFill>
            </a:endParaRPr>
          </a:p>
          <a:p>
            <a:pPr marL="285750" indent="-285750">
              <a:buChar char="•"/>
            </a:pPr>
            <a:r>
              <a:rPr lang="en-US" b="1" err="1"/>
              <a:t>ZtaChip</a:t>
            </a:r>
            <a:r>
              <a:rPr lang="en-US" b="1"/>
              <a:t> Accelerator</a:t>
            </a:r>
            <a:endParaRPr lang="en-US"/>
          </a:p>
          <a:p>
            <a:pPr marL="742950" lvl="1" indent="-285750">
              <a:buFont typeface="Courier New"/>
              <a:buChar char="o"/>
            </a:pPr>
            <a:r>
              <a:rPr lang="en-US" b="1" err="1">
                <a:solidFill>
                  <a:schemeClr val="dk1"/>
                </a:solidFill>
              </a:rPr>
              <a:t>ZtaChip</a:t>
            </a:r>
            <a:r>
              <a:rPr lang="en-US" b="1">
                <a:solidFill>
                  <a:schemeClr val="dk1"/>
                </a:solidFill>
              </a:rPr>
              <a:t> AI acceleration overlay</a:t>
            </a:r>
            <a:r>
              <a:rPr lang="en-US">
                <a:solidFill>
                  <a:schemeClr val="dk1"/>
                </a:solidFill>
              </a:rPr>
              <a:t> deployed on FPGA fabric</a:t>
            </a:r>
          </a:p>
          <a:p>
            <a:pPr marL="742950" lvl="1" indent="-285750">
              <a:buFont typeface="Courier New"/>
              <a:buChar char="o"/>
            </a:pPr>
            <a:r>
              <a:rPr lang="en-US">
                <a:solidFill>
                  <a:schemeClr val="dk1"/>
                </a:solidFill>
              </a:rPr>
              <a:t>Optimized for </a:t>
            </a:r>
            <a:r>
              <a:rPr lang="en-US" b="1">
                <a:solidFill>
                  <a:schemeClr val="dk1"/>
                </a:solidFill>
              </a:rPr>
              <a:t>CNN inference workloads</a:t>
            </a:r>
            <a:endParaRPr lang="en-US">
              <a:solidFill>
                <a:schemeClr val="dk1"/>
              </a:solidFill>
            </a:endParaRPr>
          </a:p>
          <a:p>
            <a:pPr marL="742950" lvl="1" indent="-285750">
              <a:buFont typeface="Courier New"/>
              <a:buChar char="o"/>
            </a:pPr>
            <a:r>
              <a:rPr lang="en-US">
                <a:solidFill>
                  <a:schemeClr val="dk1"/>
                </a:solidFill>
              </a:rPr>
              <a:t>Exploits </a:t>
            </a:r>
            <a:r>
              <a:rPr lang="en-US" b="1">
                <a:solidFill>
                  <a:schemeClr val="dk1"/>
                </a:solidFill>
              </a:rPr>
              <a:t>massive parallelism</a:t>
            </a:r>
            <a:r>
              <a:rPr lang="en-US">
                <a:solidFill>
                  <a:schemeClr val="dk1"/>
                </a:solidFill>
              </a:rPr>
              <a:t> in convolution operations</a:t>
            </a:r>
          </a:p>
          <a:p>
            <a:pPr marL="742950" lvl="1" indent="-285750">
              <a:buFont typeface="Courier New"/>
              <a:buChar char="o"/>
            </a:pPr>
            <a:r>
              <a:rPr lang="en-US">
                <a:solidFill>
                  <a:schemeClr val="dk1"/>
                </a:solidFill>
              </a:rPr>
              <a:t>Supports </a:t>
            </a:r>
            <a:r>
              <a:rPr lang="en-US" b="1">
                <a:solidFill>
                  <a:schemeClr val="dk1"/>
                </a:solidFill>
              </a:rPr>
              <a:t>INT8 quantized ONNX models</a:t>
            </a:r>
            <a:endParaRPr lang="en-US">
              <a:solidFill>
                <a:schemeClr val="dk1"/>
              </a:solidFill>
            </a:endParaRPr>
          </a:p>
          <a:p>
            <a:pPr marL="742950" lvl="1" indent="-285750">
              <a:buFont typeface="Courier New"/>
              <a:buChar char="o"/>
            </a:pPr>
            <a:r>
              <a:rPr lang="en-US">
                <a:solidFill>
                  <a:schemeClr val="dk1"/>
                </a:solidFill>
              </a:rPr>
              <a:t>Enables higher throughput and lower latency than CPU-only execution</a:t>
            </a:r>
          </a:p>
          <a:p>
            <a:pPr marL="285750" indent="-285750">
              <a:buChar char="•"/>
            </a:pPr>
            <a:endParaRPr lang="en-US" sz="1800">
              <a:solidFill>
                <a:schemeClr val="dk1"/>
              </a:solidFill>
            </a:endParaRPr>
          </a:p>
          <a:p>
            <a:pPr marL="285750" indent="-285750">
              <a:buChar char="•"/>
            </a:pPr>
            <a:r>
              <a:rPr lang="en-US" b="1"/>
              <a:t>Why This Hardware?</a:t>
            </a:r>
            <a:endParaRPr lang="en-US"/>
          </a:p>
          <a:p>
            <a:pPr marL="742950" lvl="1" indent="-285750">
              <a:buFont typeface="Courier New"/>
              <a:buChar char="o"/>
            </a:pPr>
            <a:r>
              <a:rPr lang="en-US">
                <a:solidFill>
                  <a:schemeClr val="dk1"/>
                </a:solidFill>
              </a:rPr>
              <a:t>Combines </a:t>
            </a:r>
            <a:r>
              <a:rPr lang="en-US" b="1">
                <a:solidFill>
                  <a:schemeClr val="dk1"/>
                </a:solidFill>
              </a:rPr>
              <a:t>flexibility of software</a:t>
            </a:r>
            <a:r>
              <a:rPr lang="en-US">
                <a:solidFill>
                  <a:schemeClr val="dk1"/>
                </a:solidFill>
              </a:rPr>
              <a:t> (ARM + Python) with </a:t>
            </a:r>
            <a:r>
              <a:rPr lang="en-US" b="1">
                <a:solidFill>
                  <a:schemeClr val="dk1"/>
                </a:solidFill>
              </a:rPr>
              <a:t>performance of hardware acceleration</a:t>
            </a:r>
            <a:endParaRPr lang="en-US">
              <a:solidFill>
                <a:schemeClr val="dk1"/>
              </a:solidFill>
            </a:endParaRPr>
          </a:p>
          <a:p>
            <a:pPr marL="742950" lvl="1" indent="-285750">
              <a:buFont typeface="Courier New"/>
              <a:buChar char="o"/>
            </a:pPr>
            <a:r>
              <a:rPr lang="en-US">
                <a:solidFill>
                  <a:schemeClr val="dk1"/>
                </a:solidFill>
              </a:rPr>
              <a:t>Low-power alternative to GPUs for embedded inference</a:t>
            </a:r>
          </a:p>
          <a:p>
            <a:pPr marL="742950" lvl="1" indent="-285750">
              <a:buFont typeface="Courier New"/>
              <a:buChar char="o"/>
            </a:pPr>
            <a:r>
              <a:rPr lang="en-US">
                <a:solidFill>
                  <a:schemeClr val="dk1"/>
                </a:solidFill>
              </a:rPr>
              <a:t>Ideal for </a:t>
            </a:r>
            <a:r>
              <a:rPr lang="en-US" b="1">
                <a:solidFill>
                  <a:schemeClr val="dk1"/>
                </a:solidFill>
              </a:rPr>
              <a:t>real-time vision tasks</a:t>
            </a:r>
            <a:r>
              <a:rPr lang="en-US">
                <a:solidFill>
                  <a:schemeClr val="dk1"/>
                </a:solidFill>
              </a:rPr>
              <a:t> such as ASL recognition</a:t>
            </a:r>
          </a:p>
          <a:p>
            <a:pPr marL="742950" lvl="1" indent="-285750">
              <a:buFont typeface="Courier New"/>
              <a:buChar char="o"/>
            </a:pPr>
            <a:r>
              <a:rPr lang="en-US">
                <a:solidFill>
                  <a:schemeClr val="dk1"/>
                </a:solidFill>
              </a:rPr>
              <a:t>Tight integration with ONNX → FPGA deployment workflow</a:t>
            </a:r>
          </a:p>
          <a:p>
            <a:pPr marL="285750" indent="-285750">
              <a:buChar char="•"/>
            </a:pPr>
            <a:endParaRPr lang="en-US" sz="1800">
              <a:solidFill>
                <a:schemeClr val="dk1"/>
              </a:solidFill>
            </a:endParaRPr>
          </a:p>
          <a:p>
            <a:endParaRPr lang="en-US" sz="1800" b="1">
              <a:solidFill>
                <a:schemeClr val="dk1"/>
              </a:solidFill>
            </a:endParaRPr>
          </a:p>
          <a:p>
            <a:pPr marL="386080" indent="-285750">
              <a:lnSpc>
                <a:spcPct val="150000"/>
              </a:lnSpc>
              <a:buChar char="•"/>
            </a:pPr>
            <a:endParaRPr lang="en-US" sz="1800" b="1">
              <a:solidFill>
                <a:schemeClr val="dk1"/>
              </a:solidFill>
              <a:latin typeface="Franklin Gothic"/>
            </a:endParaRPr>
          </a:p>
          <a:p>
            <a:pPr marL="100330">
              <a:lnSpc>
                <a:spcPct val="150000"/>
              </a:lnSpc>
            </a:pPr>
            <a:endParaRPr lang="en-US" sz="1800" b="1">
              <a:solidFill>
                <a:schemeClr val="dk1"/>
              </a:solidFill>
              <a:latin typeface="Franklin Gothic"/>
            </a:endParaRPr>
          </a:p>
        </p:txBody>
      </p:sp>
      <p:pic>
        <p:nvPicPr>
          <p:cNvPr id="6" name="Picture 5">
            <a:extLst>
              <a:ext uri="{FF2B5EF4-FFF2-40B4-BE49-F238E27FC236}">
                <a16:creationId xmlns:a16="http://schemas.microsoft.com/office/drawing/2014/main" id="{3E13474B-78B4-98A9-07B8-27706A5F9426}"/>
              </a:ext>
            </a:extLst>
          </p:cNvPr>
          <p:cNvPicPr>
            <a:picLocks noChangeAspect="1"/>
          </p:cNvPicPr>
          <p:nvPr/>
        </p:nvPicPr>
        <p:blipFill>
          <a:blip r:embed="rId6"/>
          <a:stretch>
            <a:fillRect/>
          </a:stretch>
        </p:blipFill>
        <p:spPr>
          <a:xfrm>
            <a:off x="428098" y="1956807"/>
            <a:ext cx="5248604" cy="3494690"/>
          </a:xfrm>
          <a:prstGeom prst="rect">
            <a:avLst/>
          </a:prstGeom>
        </p:spPr>
      </p:pic>
      <p:pic>
        <p:nvPicPr>
          <p:cNvPr id="2" name="Slide 4.m4a">
            <a:hlinkClick r:id="" action="ppaction://media"/>
            <a:extLst>
              <a:ext uri="{FF2B5EF4-FFF2-40B4-BE49-F238E27FC236}">
                <a16:creationId xmlns:a16="http://schemas.microsoft.com/office/drawing/2014/main" id="{1D1C41C8-5D07-B03F-9F51-0A1F8DD6BFD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781551" y="5451497"/>
            <a:ext cx="812800" cy="812800"/>
          </a:xfrm>
          <a:prstGeom prst="rect">
            <a:avLst/>
          </a:prstGeom>
        </p:spPr>
      </p:pic>
    </p:spTree>
    <p:custDataLst>
      <p:tags r:id="rId1"/>
    </p:custDataLst>
    <p:extLst>
      <p:ext uri="{BB962C8B-B14F-4D97-AF65-F5344CB8AC3E}">
        <p14:creationId xmlns:p14="http://schemas.microsoft.com/office/powerpoint/2010/main" val="1554193843"/>
      </p:ext>
    </p:extLst>
  </p:cSld>
  <p:clrMapOvr>
    <a:masterClrMapping/>
  </p:clrMapOvr>
  <mc:AlternateContent xmlns:mc="http://schemas.openxmlformats.org/markup-compatibility/2006">
    <mc:Choice xmlns:p14="http://schemas.microsoft.com/office/powerpoint/2010/main" Requires="p14">
      <p:transition spd="slow" p14:dur="2000" advTm="80867"/>
    </mc:Choice>
    <mc:Fallback>
      <p:transition spd="slow" advTm="8086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64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360" objId="2"/>
        <p14:stopEvt time="80867" objId="2"/>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6C67AFAA-8935-E34F-323D-A50A306560CE}"/>
            </a:ext>
          </a:extLst>
        </p:cNvPr>
        <p:cNvGrpSpPr/>
        <p:nvPr/>
      </p:nvGrpSpPr>
      <p:grpSpPr>
        <a:xfrm>
          <a:off x="0" y="0"/>
          <a:ext cx="0" cy="0"/>
          <a:chOff x="0" y="0"/>
          <a:chExt cx="0" cy="0"/>
        </a:xfrm>
      </p:grpSpPr>
      <p:sp>
        <p:nvSpPr>
          <p:cNvPr id="114" name="Google Shape;114;g3ac7a247410_0_24">
            <a:extLst>
              <a:ext uri="{FF2B5EF4-FFF2-40B4-BE49-F238E27FC236}">
                <a16:creationId xmlns:a16="http://schemas.microsoft.com/office/drawing/2014/main" id="{E1D5E4F9-9590-0DEF-303A-9E2010C698CC}"/>
              </a:ext>
            </a:extLst>
          </p:cNvPr>
          <p:cNvSpPr txBox="1">
            <a:spLocks noGrp="1"/>
          </p:cNvSpPr>
          <p:nvPr>
            <p:ph type="title"/>
          </p:nvPr>
        </p:nvSpPr>
        <p:spPr>
          <a:xfrm>
            <a:off x="716372" y="57567"/>
            <a:ext cx="8999610" cy="545700"/>
          </a:xfrm>
          <a:prstGeom prst="rect">
            <a:avLst/>
          </a:prstGeom>
          <a:noFill/>
          <a:ln>
            <a:noFill/>
          </a:ln>
        </p:spPr>
        <p:txBody>
          <a:bodyPr spcFirstLastPara="1" wrap="square" lIns="91425" tIns="91425" rIns="91425" bIns="91425" anchor="ctr" anchorCtr="0">
            <a:noAutofit/>
          </a:bodyPr>
          <a:lstStyle/>
          <a:p>
            <a:pPr>
              <a:lnSpc>
                <a:spcPct val="100000"/>
              </a:lnSpc>
              <a:buSzPts val="4800"/>
            </a:pPr>
            <a:r>
              <a:rPr lang="en-US" sz="2400" b="1">
                <a:solidFill>
                  <a:srgbClr val="1A2835"/>
                </a:solidFill>
                <a:latin typeface="Franklin Gothic"/>
                <a:ea typeface="Franklin Gothic"/>
                <a:cs typeface="Franklin Gothic"/>
                <a:sym typeface="Franklin Gothic"/>
              </a:rPr>
              <a:t>Related Work &amp; Technical Background</a:t>
            </a:r>
            <a:endParaRPr sz="4000" b="1">
              <a:solidFill>
                <a:srgbClr val="232D4B"/>
              </a:solidFill>
              <a:latin typeface="Franklin Gothic"/>
              <a:ea typeface="Franklin Gothic"/>
              <a:cs typeface="Franklin Gothic"/>
              <a:sym typeface="Franklin Gothic"/>
            </a:endParaRPr>
          </a:p>
        </p:txBody>
      </p:sp>
      <p:sp>
        <p:nvSpPr>
          <p:cNvPr id="115" name="Google Shape;115;g3ac7a247410_0_24">
            <a:extLst>
              <a:ext uri="{FF2B5EF4-FFF2-40B4-BE49-F238E27FC236}">
                <a16:creationId xmlns:a16="http://schemas.microsoft.com/office/drawing/2014/main" id="{A3EB083E-5F45-51F4-D342-02EE0E0E4D62}"/>
              </a:ext>
            </a:extLst>
          </p:cNvPr>
          <p:cNvSpPr/>
          <p:nvPr/>
        </p:nvSpPr>
        <p:spPr>
          <a:xfrm>
            <a:off x="828678" y="518235"/>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21" name="Google Shape;121;g3ac7a247410_0_24">
            <a:extLst>
              <a:ext uri="{FF2B5EF4-FFF2-40B4-BE49-F238E27FC236}">
                <a16:creationId xmlns:a16="http://schemas.microsoft.com/office/drawing/2014/main" id="{B598BBE7-41E8-4975-B950-351F2A0955C1}"/>
              </a:ext>
            </a:extLst>
          </p:cNvPr>
          <p:cNvCxnSpPr/>
          <p:nvPr/>
        </p:nvCxnSpPr>
        <p:spPr>
          <a:xfrm>
            <a:off x="5997819" y="866950"/>
            <a:ext cx="17700" cy="5721900"/>
          </a:xfrm>
          <a:prstGeom prst="straightConnector1">
            <a:avLst/>
          </a:prstGeom>
          <a:noFill/>
          <a:ln w="9525" cap="flat" cmpd="sng">
            <a:solidFill>
              <a:schemeClr val="dk2"/>
            </a:solidFill>
            <a:prstDash val="solid"/>
            <a:round/>
            <a:headEnd type="none" w="med" len="med"/>
            <a:tailEnd type="none" w="med" len="med"/>
          </a:ln>
        </p:spPr>
      </p:cxnSp>
      <p:sp>
        <p:nvSpPr>
          <p:cNvPr id="3" name="TextBox 2">
            <a:extLst>
              <a:ext uri="{FF2B5EF4-FFF2-40B4-BE49-F238E27FC236}">
                <a16:creationId xmlns:a16="http://schemas.microsoft.com/office/drawing/2014/main" id="{E59CF8A4-BDF1-CF6F-217A-1735FB259CF9}"/>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5.</a:t>
            </a:r>
          </a:p>
        </p:txBody>
      </p:sp>
      <p:sp>
        <p:nvSpPr>
          <p:cNvPr id="6" name="Google Shape;105;g3ac7a247410_0_16">
            <a:extLst>
              <a:ext uri="{FF2B5EF4-FFF2-40B4-BE49-F238E27FC236}">
                <a16:creationId xmlns:a16="http://schemas.microsoft.com/office/drawing/2014/main" id="{BF1A8502-2513-2E31-309E-70CDD8A64C81}"/>
              </a:ext>
            </a:extLst>
          </p:cNvPr>
          <p:cNvSpPr txBox="1"/>
          <p:nvPr/>
        </p:nvSpPr>
        <p:spPr>
          <a:xfrm>
            <a:off x="6355847" y="865070"/>
            <a:ext cx="5266846" cy="6001603"/>
          </a:xfrm>
          <a:prstGeom prst="rect">
            <a:avLst/>
          </a:prstGeom>
          <a:noFill/>
          <a:ln>
            <a:noFill/>
          </a:ln>
        </p:spPr>
        <p:txBody>
          <a:bodyPr spcFirstLastPara="1" wrap="square" lIns="91425" tIns="45700" rIns="91425" bIns="45700" anchor="t" anchorCtr="0">
            <a:spAutoFit/>
          </a:bodyPr>
          <a:lstStyle/>
          <a:p>
            <a:r>
              <a:rPr lang="en-US" b="1"/>
              <a:t>Technical Background:</a:t>
            </a:r>
            <a:endParaRPr lang="en-US"/>
          </a:p>
          <a:p>
            <a:pPr marL="285750" indent="-285750">
              <a:buChar char="•"/>
            </a:pPr>
            <a:r>
              <a:rPr lang="en-US" b="1"/>
              <a:t>Convolutional Neural Networks (CNNs)</a:t>
            </a:r>
          </a:p>
          <a:p>
            <a:pPr marL="742950" lvl="2" indent="-285750">
              <a:buFont typeface="Courier New"/>
              <a:buChar char="o"/>
            </a:pPr>
            <a:r>
              <a:rPr lang="en-US"/>
              <a:t>Well-suited for image-based gesture recognition</a:t>
            </a:r>
          </a:p>
          <a:p>
            <a:pPr marL="742950" lvl="2" indent="-285750">
              <a:buFont typeface="Courier New"/>
              <a:buChar char="o"/>
            </a:pPr>
            <a:r>
              <a:rPr lang="en-US"/>
              <a:t>Convolution layers dominate computation cost → ideal candidates for hardware acceleration</a:t>
            </a:r>
          </a:p>
          <a:p>
            <a:pPr marL="457200" lvl="2"/>
            <a:endParaRPr lang="en-US"/>
          </a:p>
          <a:p>
            <a:pPr marL="285750" indent="-285750">
              <a:buChar char="•"/>
            </a:pPr>
            <a:r>
              <a:rPr lang="en-US" b="1"/>
              <a:t>FPGA Acceleration</a:t>
            </a:r>
            <a:endParaRPr lang="en-US"/>
          </a:p>
          <a:p>
            <a:pPr marL="742950" lvl="2" indent="-285750">
              <a:buFont typeface="Courier New"/>
              <a:buChar char="o"/>
            </a:pPr>
            <a:r>
              <a:rPr lang="en-US"/>
              <a:t>FPGAs exploit </a:t>
            </a:r>
            <a:r>
              <a:rPr lang="en-US" b="1"/>
              <a:t>fine-grained parallelism</a:t>
            </a:r>
            <a:r>
              <a:rPr lang="en-US"/>
              <a:t> for convolution operations</a:t>
            </a:r>
          </a:p>
          <a:p>
            <a:pPr marL="742950" lvl="2" indent="-285750">
              <a:buFont typeface="Courier New"/>
              <a:buChar char="o"/>
            </a:pPr>
            <a:r>
              <a:rPr lang="en-US"/>
              <a:t>Lower power consumption compared to GPUs</a:t>
            </a:r>
          </a:p>
          <a:p>
            <a:pPr marL="742950" lvl="2" indent="-285750">
              <a:buFont typeface="Courier New"/>
              <a:buChar char="o"/>
            </a:pPr>
            <a:r>
              <a:rPr lang="en-US"/>
              <a:t>Custom data paths enable efficient execution of INT8 operations</a:t>
            </a:r>
          </a:p>
          <a:p>
            <a:pPr marL="457200" lvl="2"/>
            <a:endParaRPr lang="en-US"/>
          </a:p>
          <a:p>
            <a:pPr marL="285750" indent="-285750">
              <a:buChar char="•"/>
            </a:pPr>
            <a:r>
              <a:rPr lang="en-US" b="1"/>
              <a:t>ONNX &amp; Quantization</a:t>
            </a:r>
            <a:endParaRPr lang="en-US"/>
          </a:p>
          <a:p>
            <a:pPr marL="742950" lvl="2" indent="-285750">
              <a:buFont typeface="Courier New"/>
              <a:buChar char="o"/>
            </a:pPr>
            <a:r>
              <a:rPr lang="en-US"/>
              <a:t>ONNX provides a framework-agnostic model representation</a:t>
            </a:r>
          </a:p>
          <a:p>
            <a:pPr marL="742950" lvl="2" indent="-285750">
              <a:buFont typeface="Courier New"/>
              <a:buChar char="o"/>
            </a:pPr>
            <a:r>
              <a:rPr lang="en-US"/>
              <a:t>INT8 quantization reduces memory footprint and compute cost</a:t>
            </a:r>
          </a:p>
          <a:p>
            <a:pPr marL="742950" lvl="2" indent="-285750">
              <a:buFont typeface="Courier New"/>
              <a:buChar char="o"/>
            </a:pPr>
            <a:r>
              <a:rPr lang="en-US"/>
              <a:t>Enables practical deployment of CNNs on resource-constrained hardware</a:t>
            </a:r>
          </a:p>
          <a:p>
            <a:endParaRPr lang="en-US" b="1">
              <a:solidFill>
                <a:schemeClr val="dk1"/>
              </a:solidFill>
            </a:endParaRPr>
          </a:p>
          <a:p>
            <a:pPr marL="285750" indent="-285750">
              <a:buChar char="•"/>
            </a:pPr>
            <a:endParaRPr lang="en-US" sz="1800">
              <a:solidFill>
                <a:schemeClr val="dk1"/>
              </a:solidFill>
            </a:endParaRPr>
          </a:p>
          <a:p>
            <a:endParaRPr lang="en-US" sz="1800" b="1">
              <a:solidFill>
                <a:schemeClr val="dk1"/>
              </a:solidFill>
            </a:endParaRPr>
          </a:p>
          <a:p>
            <a:pPr marL="386080" indent="-285750">
              <a:lnSpc>
                <a:spcPct val="150000"/>
              </a:lnSpc>
              <a:buChar char="•"/>
            </a:pPr>
            <a:endParaRPr lang="en-US" sz="1800" b="1">
              <a:solidFill>
                <a:schemeClr val="dk1"/>
              </a:solidFill>
              <a:latin typeface="Franklin Gothic"/>
            </a:endParaRPr>
          </a:p>
          <a:p>
            <a:pPr marL="100330">
              <a:lnSpc>
                <a:spcPct val="150000"/>
              </a:lnSpc>
            </a:pPr>
            <a:endParaRPr lang="en-US" sz="1800" b="1">
              <a:solidFill>
                <a:schemeClr val="dk1"/>
              </a:solidFill>
              <a:latin typeface="Franklin Gothic"/>
            </a:endParaRPr>
          </a:p>
        </p:txBody>
      </p:sp>
      <p:sp>
        <p:nvSpPr>
          <p:cNvPr id="8" name="Google Shape;105;g3ac7a247410_0_16">
            <a:extLst>
              <a:ext uri="{FF2B5EF4-FFF2-40B4-BE49-F238E27FC236}">
                <a16:creationId xmlns:a16="http://schemas.microsoft.com/office/drawing/2014/main" id="{E4746788-4940-31D8-6774-312F5283FFC6}"/>
              </a:ext>
            </a:extLst>
          </p:cNvPr>
          <p:cNvSpPr txBox="1"/>
          <p:nvPr/>
        </p:nvSpPr>
        <p:spPr>
          <a:xfrm>
            <a:off x="293559" y="834704"/>
            <a:ext cx="6011989" cy="4955162"/>
          </a:xfrm>
          <a:prstGeom prst="rect">
            <a:avLst/>
          </a:prstGeom>
          <a:noFill/>
          <a:ln>
            <a:noFill/>
          </a:ln>
        </p:spPr>
        <p:txBody>
          <a:bodyPr spcFirstLastPara="1" wrap="square" lIns="91425" tIns="45700" rIns="91425" bIns="45700" anchor="t" anchorCtr="0">
            <a:spAutoFit/>
          </a:bodyPr>
          <a:lstStyle/>
          <a:p>
            <a:r>
              <a:rPr lang="en-US" sz="2000" b="1"/>
              <a:t>Related Work:</a:t>
            </a:r>
            <a:endParaRPr lang="en-US" sz="2000"/>
          </a:p>
          <a:p>
            <a:pPr marL="285750" indent="-285750">
              <a:buChar char="•"/>
            </a:pPr>
            <a:r>
              <a:rPr lang="en-US" sz="1600" b="1"/>
              <a:t>ASL Recognition using CNNs</a:t>
            </a:r>
            <a:endParaRPr lang="en-US" sz="1600"/>
          </a:p>
          <a:p>
            <a:pPr marL="742950" lvl="2" indent="-285750">
              <a:buFont typeface="Courier New"/>
              <a:buChar char="o"/>
            </a:pPr>
            <a:r>
              <a:rPr lang="en-US"/>
              <a:t>Prior work demonstrates high accuracy using CNN-based image classifiers for static ASL alphabet recognition</a:t>
            </a:r>
          </a:p>
          <a:p>
            <a:pPr marL="742950" lvl="2" indent="-285750">
              <a:buFont typeface="Courier New"/>
              <a:buChar char="o"/>
            </a:pPr>
            <a:r>
              <a:rPr lang="en-US"/>
              <a:t>Most implementations rely on </a:t>
            </a:r>
            <a:r>
              <a:rPr lang="en-US" b="1"/>
              <a:t>CPU or GPU execution</a:t>
            </a:r>
            <a:r>
              <a:rPr lang="en-US"/>
              <a:t>, which can introduce latency and high power usage</a:t>
            </a:r>
          </a:p>
          <a:p>
            <a:pPr marL="457200" lvl="2"/>
            <a:endParaRPr lang="en-US" sz="1600"/>
          </a:p>
          <a:p>
            <a:pPr marL="285750" indent="-285750">
              <a:buChar char="•"/>
            </a:pPr>
            <a:r>
              <a:rPr lang="en-US" sz="1600" b="1"/>
              <a:t>Hardware-Accelerated Inference</a:t>
            </a:r>
            <a:endParaRPr lang="en-US" sz="1600"/>
          </a:p>
          <a:p>
            <a:pPr marL="742950" lvl="2" indent="-285750">
              <a:buFont typeface="Courier New"/>
              <a:buChar char="o"/>
            </a:pPr>
            <a:r>
              <a:rPr lang="en-US"/>
              <a:t>GPUs provide strong performance but are </a:t>
            </a:r>
            <a:r>
              <a:rPr lang="en-US" b="1"/>
              <a:t>power-hungry</a:t>
            </a:r>
            <a:r>
              <a:rPr lang="en-US"/>
              <a:t> and not ideal for embedded systems</a:t>
            </a:r>
          </a:p>
          <a:p>
            <a:pPr marL="742950" lvl="2" indent="-285750">
              <a:buFont typeface="Courier New"/>
              <a:buChar char="o"/>
            </a:pPr>
            <a:r>
              <a:rPr lang="en-US"/>
              <a:t>Prior FPGA-based approaches show benefits in </a:t>
            </a:r>
            <a:r>
              <a:rPr lang="en-US" b="1"/>
              <a:t>latency, parallelism, and energy efficiency</a:t>
            </a:r>
            <a:endParaRPr lang="en-US"/>
          </a:p>
          <a:p>
            <a:pPr marL="742950" lvl="2" indent="-285750">
              <a:buFont typeface="Courier New"/>
              <a:buChar char="o"/>
            </a:pPr>
            <a:r>
              <a:rPr lang="en-US"/>
              <a:t>Many FPGA solutions focus on inference acceleration using </a:t>
            </a:r>
            <a:r>
              <a:rPr lang="en-US" b="1"/>
              <a:t>quantized models</a:t>
            </a:r>
            <a:endParaRPr lang="en-US"/>
          </a:p>
          <a:p>
            <a:endParaRPr lang="en-US" sz="1800" b="1">
              <a:solidFill>
                <a:schemeClr val="dk1"/>
              </a:solidFill>
            </a:endParaRPr>
          </a:p>
          <a:p>
            <a:pPr marL="285750" indent="-285750">
              <a:buChar char="•"/>
            </a:pPr>
            <a:endParaRPr lang="en-US" sz="1800">
              <a:solidFill>
                <a:schemeClr val="dk1"/>
              </a:solidFill>
            </a:endParaRPr>
          </a:p>
          <a:p>
            <a:endParaRPr lang="en-US" sz="1800" b="1">
              <a:solidFill>
                <a:schemeClr val="dk1"/>
              </a:solidFill>
            </a:endParaRPr>
          </a:p>
          <a:p>
            <a:pPr marL="386080" indent="-285750">
              <a:lnSpc>
                <a:spcPct val="150000"/>
              </a:lnSpc>
              <a:buChar char="•"/>
            </a:pPr>
            <a:endParaRPr lang="en-US" sz="1800" b="1">
              <a:solidFill>
                <a:schemeClr val="dk1"/>
              </a:solidFill>
              <a:latin typeface="Franklin Gothic"/>
            </a:endParaRPr>
          </a:p>
          <a:p>
            <a:pPr marL="100330">
              <a:lnSpc>
                <a:spcPct val="150000"/>
              </a:lnSpc>
            </a:pPr>
            <a:endParaRPr lang="en-US" sz="1800" b="1">
              <a:solidFill>
                <a:schemeClr val="dk1"/>
              </a:solidFill>
              <a:latin typeface="Franklin Gothic"/>
            </a:endParaRPr>
          </a:p>
        </p:txBody>
      </p:sp>
      <p:pic>
        <p:nvPicPr>
          <p:cNvPr id="9" name="Picture 8" descr="A diagram of a network&#10;&#10;AI-generated content may be incorrect.">
            <a:extLst>
              <a:ext uri="{FF2B5EF4-FFF2-40B4-BE49-F238E27FC236}">
                <a16:creationId xmlns:a16="http://schemas.microsoft.com/office/drawing/2014/main" id="{46E21D29-AB8C-0B68-C3DE-BF3FEC74CB07}"/>
              </a:ext>
            </a:extLst>
          </p:cNvPr>
          <p:cNvPicPr>
            <a:picLocks noChangeAspect="1"/>
          </p:cNvPicPr>
          <p:nvPr/>
        </p:nvPicPr>
        <p:blipFill>
          <a:blip r:embed="rId6"/>
          <a:stretch>
            <a:fillRect/>
          </a:stretch>
        </p:blipFill>
        <p:spPr>
          <a:xfrm>
            <a:off x="352246" y="4196352"/>
            <a:ext cx="5391510" cy="2584407"/>
          </a:xfrm>
          <a:prstGeom prst="rect">
            <a:avLst/>
          </a:prstGeom>
        </p:spPr>
      </p:pic>
      <p:pic>
        <p:nvPicPr>
          <p:cNvPr id="2" name="Slide5.m4a">
            <a:hlinkClick r:id="" action="ppaction://media"/>
            <a:extLst>
              <a:ext uri="{FF2B5EF4-FFF2-40B4-BE49-F238E27FC236}">
                <a16:creationId xmlns:a16="http://schemas.microsoft.com/office/drawing/2014/main" id="{2A8FA2AC-519B-CC38-9DA7-45D59F1CA11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867900" y="5488555"/>
            <a:ext cx="812800" cy="812800"/>
          </a:xfrm>
          <a:prstGeom prst="rect">
            <a:avLst/>
          </a:prstGeom>
        </p:spPr>
      </p:pic>
    </p:spTree>
    <p:custDataLst>
      <p:tags r:id="rId1"/>
    </p:custDataLst>
    <p:extLst>
      <p:ext uri="{BB962C8B-B14F-4D97-AF65-F5344CB8AC3E}">
        <p14:creationId xmlns:p14="http://schemas.microsoft.com/office/powerpoint/2010/main" val="2006084084"/>
      </p:ext>
    </p:extLst>
  </p:cSld>
  <p:clrMapOvr>
    <a:masterClrMapping/>
  </p:clrMapOvr>
  <mc:AlternateContent xmlns:mc="http://schemas.openxmlformats.org/markup-compatibility/2006">
    <mc:Choice xmlns:p14="http://schemas.microsoft.com/office/powerpoint/2010/main" Requires="p14">
      <p:transition spd="slow" p14:dur="2000" advTm="115674"/>
    </mc:Choice>
    <mc:Fallback>
      <p:transition spd="slow" advTm="11567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89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481" objId="2"/>
        <p14:stopEvt time="115674" objId="2"/>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g3ac7a247410_0_32"/>
          <p:cNvSpPr txBox="1">
            <a:spLocks noGrp="1"/>
          </p:cNvSpPr>
          <p:nvPr>
            <p:ph type="title"/>
          </p:nvPr>
        </p:nvSpPr>
        <p:spPr>
          <a:xfrm>
            <a:off x="502920" y="68085"/>
            <a:ext cx="7773300" cy="545700"/>
          </a:xfrm>
          <a:prstGeom prst="rect">
            <a:avLst/>
          </a:prstGeom>
          <a:noFill/>
          <a:ln>
            <a:noFill/>
          </a:ln>
        </p:spPr>
        <p:txBody>
          <a:bodyPr spcFirstLastPara="1" wrap="square" lIns="91425" tIns="91425" rIns="91425" bIns="91425" anchor="ctr" anchorCtr="0">
            <a:noAutofit/>
          </a:bodyPr>
          <a:lstStyle/>
          <a:p>
            <a:pPr>
              <a:lnSpc>
                <a:spcPct val="100000"/>
              </a:lnSpc>
              <a:buSzPts val="4800"/>
              <a:buFont typeface="Franklin Gothic"/>
            </a:pPr>
            <a:r>
              <a:rPr lang="en-US" sz="2400" b="1">
                <a:solidFill>
                  <a:srgbClr val="1A2835"/>
                </a:solidFill>
                <a:latin typeface="Franklin Gothic"/>
                <a:ea typeface="Franklin Gothic"/>
                <a:cs typeface="Franklin Gothic"/>
                <a:sym typeface="Franklin Gothic"/>
              </a:rPr>
              <a:t>Board Set up &amp; How to Run</a:t>
            </a:r>
            <a:endParaRPr lang="en-US" sz="4000" b="1">
              <a:solidFill>
                <a:srgbClr val="232D4B"/>
              </a:solidFill>
              <a:latin typeface="Franklin Gothic"/>
              <a:ea typeface="Franklin Gothic"/>
              <a:cs typeface="Franklin Gothic"/>
            </a:endParaRPr>
          </a:p>
        </p:txBody>
      </p:sp>
      <p:sp>
        <p:nvSpPr>
          <p:cNvPr id="128" name="Google Shape;128;g3ac7a247410_0_32"/>
          <p:cNvSpPr/>
          <p:nvPr/>
        </p:nvSpPr>
        <p:spPr>
          <a:xfrm>
            <a:off x="612369" y="479804"/>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31" name="Google Shape;131;g3ac7a247410_0_32"/>
          <p:cNvCxnSpPr/>
          <p:nvPr/>
        </p:nvCxnSpPr>
        <p:spPr>
          <a:xfrm>
            <a:off x="4686640" y="525404"/>
            <a:ext cx="22200" cy="4907400"/>
          </a:xfrm>
          <a:prstGeom prst="straightConnector1">
            <a:avLst/>
          </a:prstGeom>
          <a:noFill/>
          <a:ln w="9525" cap="flat" cmpd="sng">
            <a:solidFill>
              <a:schemeClr val="dk2"/>
            </a:solidFill>
            <a:prstDash val="solid"/>
            <a:round/>
            <a:headEnd type="none" w="med" len="med"/>
            <a:tailEnd type="none" w="med" len="med"/>
          </a:ln>
        </p:spPr>
      </p:cxnSp>
      <p:pic>
        <p:nvPicPr>
          <p:cNvPr id="3" name="Picture 2" descr="A screenshot of a computer&#10;&#10;AI-generated content may be incorrect.">
            <a:extLst>
              <a:ext uri="{FF2B5EF4-FFF2-40B4-BE49-F238E27FC236}">
                <a16:creationId xmlns:a16="http://schemas.microsoft.com/office/drawing/2014/main" id="{00860803-4476-9DDD-E6FB-50CACB08D22B}"/>
              </a:ext>
            </a:extLst>
          </p:cNvPr>
          <p:cNvPicPr>
            <a:picLocks noChangeAspect="1"/>
          </p:cNvPicPr>
          <p:nvPr/>
        </p:nvPicPr>
        <p:blipFill>
          <a:blip r:embed="rId6"/>
          <a:stretch>
            <a:fillRect/>
          </a:stretch>
        </p:blipFill>
        <p:spPr>
          <a:xfrm>
            <a:off x="137745" y="607670"/>
            <a:ext cx="4461646" cy="4605958"/>
          </a:xfrm>
          <a:prstGeom prst="rect">
            <a:avLst/>
          </a:prstGeom>
        </p:spPr>
      </p:pic>
      <p:sp>
        <p:nvSpPr>
          <p:cNvPr id="5" name="TextBox 4">
            <a:extLst>
              <a:ext uri="{FF2B5EF4-FFF2-40B4-BE49-F238E27FC236}">
                <a16:creationId xmlns:a16="http://schemas.microsoft.com/office/drawing/2014/main" id="{9E166272-B672-1B85-3F4C-D1050D12BA26}"/>
              </a:ext>
            </a:extLst>
          </p:cNvPr>
          <p:cNvSpPr txBox="1"/>
          <p:nvPr/>
        </p:nvSpPr>
        <p:spPr>
          <a:xfrm>
            <a:off x="-71361" y="5354136"/>
            <a:ext cx="6096000" cy="338554"/>
          </a:xfrm>
          <a:prstGeom prst="rect">
            <a:avLst/>
          </a:prstGeom>
          <a:noFill/>
        </p:spPr>
        <p:txBody>
          <a:bodyPr wrap="square">
            <a:spAutoFit/>
          </a:bodyPr>
          <a:lstStyle/>
          <a:p>
            <a:r>
              <a:rPr lang="en-US" sz="1600">
                <a:latin typeface="Franklin Gothic" panose="020B0604020202020204" charset="0"/>
              </a:rPr>
              <a:t>• Installed PYNQ v2.5 image on the board’s SD card</a:t>
            </a:r>
            <a:endParaRPr lang="fr-FR" sz="1600">
              <a:latin typeface="Franklin Gothic" panose="020B0604020202020204" charset="0"/>
            </a:endParaRPr>
          </a:p>
        </p:txBody>
      </p:sp>
      <p:pic>
        <p:nvPicPr>
          <p:cNvPr id="7" name="Picture 6" descr="A red circuit board with wires and wires&#10;&#10;AI-generated content may be incorrect.">
            <a:extLst>
              <a:ext uri="{FF2B5EF4-FFF2-40B4-BE49-F238E27FC236}">
                <a16:creationId xmlns:a16="http://schemas.microsoft.com/office/drawing/2014/main" id="{09455E4A-87EE-F655-2E71-B87F9F31BD12}"/>
              </a:ext>
            </a:extLst>
          </p:cNvPr>
          <p:cNvPicPr>
            <a:picLocks noChangeAspect="1"/>
          </p:cNvPicPr>
          <p:nvPr/>
        </p:nvPicPr>
        <p:blipFill>
          <a:blip r:embed="rId7"/>
          <a:stretch>
            <a:fillRect/>
          </a:stretch>
        </p:blipFill>
        <p:spPr>
          <a:xfrm>
            <a:off x="4776381" y="-766"/>
            <a:ext cx="3243867" cy="2473790"/>
          </a:xfrm>
          <a:prstGeom prst="rect">
            <a:avLst/>
          </a:prstGeom>
        </p:spPr>
      </p:pic>
      <p:pic>
        <p:nvPicPr>
          <p:cNvPr id="9" name="Picture 8" descr="A close-up of a pink circuit board&#10;&#10;AI-generated content may be incorrect.">
            <a:extLst>
              <a:ext uri="{FF2B5EF4-FFF2-40B4-BE49-F238E27FC236}">
                <a16:creationId xmlns:a16="http://schemas.microsoft.com/office/drawing/2014/main" id="{D0DD7DE8-4E28-BD80-FF92-0F28E8AA383F}"/>
              </a:ext>
            </a:extLst>
          </p:cNvPr>
          <p:cNvPicPr>
            <a:picLocks noChangeAspect="1"/>
          </p:cNvPicPr>
          <p:nvPr/>
        </p:nvPicPr>
        <p:blipFill>
          <a:blip r:embed="rId8"/>
          <a:stretch>
            <a:fillRect/>
          </a:stretch>
        </p:blipFill>
        <p:spPr>
          <a:xfrm>
            <a:off x="7775908" y="-3244"/>
            <a:ext cx="4413206" cy="2612709"/>
          </a:xfrm>
          <a:prstGeom prst="rect">
            <a:avLst/>
          </a:prstGeom>
        </p:spPr>
      </p:pic>
      <p:sp>
        <p:nvSpPr>
          <p:cNvPr id="11" name="TextBox 10">
            <a:extLst>
              <a:ext uri="{FF2B5EF4-FFF2-40B4-BE49-F238E27FC236}">
                <a16:creationId xmlns:a16="http://schemas.microsoft.com/office/drawing/2014/main" id="{0CE38869-73DE-4297-6413-AF2F6582419F}"/>
              </a:ext>
            </a:extLst>
          </p:cNvPr>
          <p:cNvSpPr txBox="1"/>
          <p:nvPr/>
        </p:nvSpPr>
        <p:spPr>
          <a:xfrm>
            <a:off x="4717260" y="2470311"/>
            <a:ext cx="6115664" cy="584775"/>
          </a:xfrm>
          <a:prstGeom prst="rect">
            <a:avLst/>
          </a:prstGeom>
          <a:noFill/>
        </p:spPr>
        <p:txBody>
          <a:bodyPr wrap="square">
            <a:spAutoFit/>
          </a:bodyPr>
          <a:lstStyle/>
          <a:p>
            <a:pPr marL="285750" indent="-285750">
              <a:buFont typeface="Arial" panose="020B0604020202020204" pitchFamily="34" charset="0"/>
              <a:buChar char="•"/>
            </a:pPr>
            <a:r>
              <a:rPr lang="en-US" sz="1600">
                <a:latin typeface="Franklin Gothic" panose="020B0604020202020204" charset="0"/>
              </a:rPr>
              <a:t>Connected the board to PC, retrieved IP address, and accessed the </a:t>
            </a:r>
            <a:r>
              <a:rPr lang="en-US" sz="1600" err="1">
                <a:latin typeface="Franklin Gothic" panose="020B0604020202020204" charset="0"/>
              </a:rPr>
              <a:t>Jupyter</a:t>
            </a:r>
            <a:r>
              <a:rPr lang="en-US" sz="1600">
                <a:latin typeface="Franklin Gothic" panose="020B0604020202020204" charset="0"/>
              </a:rPr>
              <a:t> interface</a:t>
            </a:r>
            <a:endParaRPr lang="fr-FR" sz="1600">
              <a:latin typeface="Franklin Gothic" panose="020B0604020202020204" charset="0"/>
            </a:endParaRPr>
          </a:p>
        </p:txBody>
      </p:sp>
      <p:sp>
        <p:nvSpPr>
          <p:cNvPr id="4" name="TextBox 3">
            <a:extLst>
              <a:ext uri="{FF2B5EF4-FFF2-40B4-BE49-F238E27FC236}">
                <a16:creationId xmlns:a16="http://schemas.microsoft.com/office/drawing/2014/main" id="{ED117F53-21C0-7B57-BAB9-CB988B96D1C6}"/>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6.</a:t>
            </a:r>
          </a:p>
        </p:txBody>
      </p:sp>
      <p:sp>
        <p:nvSpPr>
          <p:cNvPr id="2" name="TextBox 1">
            <a:extLst>
              <a:ext uri="{FF2B5EF4-FFF2-40B4-BE49-F238E27FC236}">
                <a16:creationId xmlns:a16="http://schemas.microsoft.com/office/drawing/2014/main" id="{7795D63A-54E5-7269-F998-66CCEC043688}"/>
              </a:ext>
            </a:extLst>
          </p:cNvPr>
          <p:cNvSpPr txBox="1"/>
          <p:nvPr/>
        </p:nvSpPr>
        <p:spPr>
          <a:xfrm>
            <a:off x="4696810" y="3054569"/>
            <a:ext cx="7344103"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Board Setup (PYNQ-Z2)</a:t>
            </a:r>
          </a:p>
          <a:p>
            <a:pPr marL="285750" indent="-285750">
              <a:buChar char="•"/>
            </a:pPr>
            <a:r>
              <a:rPr lang="en-US"/>
              <a:t>Installed </a:t>
            </a:r>
            <a:r>
              <a:rPr lang="en-US" b="1"/>
              <a:t>PYNQ v2.5 image</a:t>
            </a:r>
            <a:r>
              <a:rPr lang="en-US"/>
              <a:t> on the board’s SD card</a:t>
            </a:r>
          </a:p>
          <a:p>
            <a:pPr marL="285750" indent="-285750">
              <a:buChar char="•"/>
            </a:pPr>
            <a:r>
              <a:rPr lang="en-US"/>
              <a:t>Booted the </a:t>
            </a:r>
            <a:r>
              <a:rPr lang="en-US" b="1"/>
              <a:t>PYNQ-Z2 FPGA board</a:t>
            </a:r>
            <a:r>
              <a:rPr lang="en-US"/>
              <a:t> with </a:t>
            </a:r>
            <a:r>
              <a:rPr lang="en-US" err="1"/>
              <a:t>ZtaChip</a:t>
            </a:r>
            <a:r>
              <a:rPr lang="en-US"/>
              <a:t> support</a:t>
            </a:r>
          </a:p>
          <a:p>
            <a:pPr marL="285750" indent="-285750">
              <a:buChar char="•"/>
            </a:pPr>
            <a:r>
              <a:rPr lang="en-US"/>
              <a:t>Connected board to host PC via </a:t>
            </a:r>
            <a:r>
              <a:rPr lang="en-US" b="1"/>
              <a:t>Ethernet and USB</a:t>
            </a:r>
          </a:p>
          <a:p>
            <a:pPr marL="285750" indent="-285750">
              <a:buChar char="•"/>
            </a:pPr>
            <a:r>
              <a:rPr lang="en-US"/>
              <a:t>Retrieved assigned </a:t>
            </a:r>
            <a:r>
              <a:rPr lang="en-US" b="1"/>
              <a:t>IP address</a:t>
            </a:r>
            <a:r>
              <a:rPr lang="en-US"/>
              <a:t> from the network</a:t>
            </a:r>
          </a:p>
          <a:p>
            <a:pPr marL="285750" indent="-285750">
              <a:buChar char="•"/>
            </a:pPr>
            <a:r>
              <a:rPr lang="en-US"/>
              <a:t>Accessed the </a:t>
            </a:r>
            <a:r>
              <a:rPr lang="en-US" b="1"/>
              <a:t>PYNQ </a:t>
            </a:r>
            <a:r>
              <a:rPr lang="en-US" b="1" err="1"/>
              <a:t>Jupyter</a:t>
            </a:r>
            <a:r>
              <a:rPr lang="en-US" b="1"/>
              <a:t> Notebook interface</a:t>
            </a:r>
            <a:r>
              <a:rPr lang="en-US"/>
              <a:t> through a web browser</a:t>
            </a:r>
          </a:p>
          <a:p>
            <a:pPr marL="228600" indent="-228600">
              <a:buFont typeface="Arial"/>
              <a:buChar char="•"/>
            </a:pPr>
            <a:endParaRPr lang="en-US"/>
          </a:p>
          <a:p>
            <a:r>
              <a:rPr lang="en-US" b="1"/>
              <a:t>Running the Inference Pipeline</a:t>
            </a:r>
            <a:endParaRPr lang="en-US"/>
          </a:p>
          <a:p>
            <a:pPr marL="285750" indent="-285750">
              <a:buChar char="•"/>
            </a:pPr>
            <a:r>
              <a:rPr lang="en-US"/>
              <a:t>Loaded the </a:t>
            </a:r>
            <a:r>
              <a:rPr lang="en-US" b="1" err="1"/>
              <a:t>ZtaChip</a:t>
            </a:r>
            <a:r>
              <a:rPr lang="en-US" b="1"/>
              <a:t> FPGA overlay</a:t>
            </a:r>
            <a:r>
              <a:rPr lang="en-US"/>
              <a:t> within the PYNQ environment</a:t>
            </a:r>
          </a:p>
          <a:p>
            <a:pPr marL="285750" indent="-285750">
              <a:buChar char="•"/>
            </a:pPr>
            <a:r>
              <a:rPr lang="en-US"/>
              <a:t>Uploaded the </a:t>
            </a:r>
            <a:r>
              <a:rPr lang="en-US" b="1"/>
              <a:t>quantized ONNX model</a:t>
            </a:r>
            <a:r>
              <a:rPr lang="en-US"/>
              <a:t> to the board</a:t>
            </a:r>
          </a:p>
          <a:p>
            <a:pPr marL="285750" indent="-285750">
              <a:buChar char="•"/>
            </a:pPr>
            <a:r>
              <a:rPr lang="en-US"/>
              <a:t>Executed inference through </a:t>
            </a:r>
            <a:r>
              <a:rPr lang="en-US" b="1"/>
              <a:t>Python-based control scripts</a:t>
            </a:r>
            <a:endParaRPr lang="en-US"/>
          </a:p>
          <a:p>
            <a:pPr marL="285750" indent="-285750">
              <a:buFont typeface="Arial"/>
              <a:buChar char="•"/>
            </a:pPr>
            <a:r>
              <a:rPr lang="en-US"/>
              <a:t>Input frames provided via:</a:t>
            </a:r>
          </a:p>
          <a:p>
            <a:pPr marL="742950" lvl="2" indent="-285750">
              <a:buFont typeface="Courier New"/>
              <a:buChar char="o"/>
            </a:pPr>
            <a:r>
              <a:rPr lang="en-US"/>
              <a:t>Uploaded images</a:t>
            </a:r>
          </a:p>
          <a:p>
            <a:pPr marL="742950" lvl="2" indent="-285750">
              <a:buFont typeface="Courier New"/>
              <a:buChar char="o"/>
            </a:pPr>
            <a:r>
              <a:rPr lang="en-US"/>
              <a:t>Pre-recorded video</a:t>
            </a:r>
          </a:p>
          <a:p>
            <a:pPr marL="742950" lvl="2" indent="-285750">
              <a:buFont typeface="Courier New"/>
              <a:buChar char="o"/>
            </a:pPr>
            <a:r>
              <a:rPr lang="en-US"/>
              <a:t>Live webcam stream from host system</a:t>
            </a:r>
          </a:p>
          <a:p>
            <a:pPr marL="285750" indent="-285750">
              <a:buChar char="•"/>
            </a:pPr>
            <a:r>
              <a:rPr lang="en-US"/>
              <a:t>FPGA performs accelerated inference and returns predicted labels</a:t>
            </a:r>
          </a:p>
          <a:p>
            <a:pPr marL="228600" indent="-228600">
              <a:buFont typeface="Arial"/>
              <a:buChar char="•"/>
            </a:pPr>
            <a:endParaRPr lang="en-US"/>
          </a:p>
          <a:p>
            <a:pPr algn="ctr"/>
            <a:endParaRPr lang="en-US"/>
          </a:p>
        </p:txBody>
      </p:sp>
      <p:pic>
        <p:nvPicPr>
          <p:cNvPr id="6" name="slide6.m4a">
            <a:hlinkClick r:id="" action="ppaction://media"/>
            <a:extLst>
              <a:ext uri="{FF2B5EF4-FFF2-40B4-BE49-F238E27FC236}">
                <a16:creationId xmlns:a16="http://schemas.microsoft.com/office/drawing/2014/main" id="{A465597F-C7F4-809D-1458-EF5D976FC4C3}"/>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298569" y="5523413"/>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3337"/>
    </mc:Choice>
    <mc:Fallback>
      <p:transition spd="slow" advTm="10333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7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563" objId="6"/>
        <p14:stopEvt time="101823" objId="6"/>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3ac7a247410_0_24"/>
          <p:cNvSpPr txBox="1">
            <a:spLocks noGrp="1"/>
          </p:cNvSpPr>
          <p:nvPr>
            <p:ph type="title"/>
          </p:nvPr>
        </p:nvSpPr>
        <p:spPr>
          <a:xfrm>
            <a:off x="773881" y="-57451"/>
            <a:ext cx="11285610" cy="560077"/>
          </a:xfrm>
          <a:prstGeom prst="rect">
            <a:avLst/>
          </a:prstGeom>
          <a:noFill/>
          <a:ln>
            <a:noFill/>
          </a:ln>
        </p:spPr>
        <p:txBody>
          <a:bodyPr spcFirstLastPara="1" wrap="square" lIns="91425" tIns="91425" rIns="91425" bIns="91425" anchor="ctr" anchorCtr="0">
            <a:noAutofit/>
          </a:bodyPr>
          <a:lstStyle/>
          <a:p>
            <a:pPr>
              <a:lnSpc>
                <a:spcPct val="100000"/>
              </a:lnSpc>
              <a:buSzPts val="4800"/>
            </a:pPr>
            <a:r>
              <a:rPr lang="en-US" sz="2400" b="1">
                <a:solidFill>
                  <a:srgbClr val="1A2835"/>
                </a:solidFill>
                <a:latin typeface="Franklin Gothic"/>
                <a:ea typeface="Franklin Gothic"/>
                <a:cs typeface="Franklin Gothic"/>
                <a:sym typeface="Franklin Gothic"/>
              </a:rPr>
              <a:t>Software: Dataset  |CNN model training | ONNX Export+ quantization</a:t>
            </a:r>
            <a:endParaRPr sz="4000" b="1">
              <a:solidFill>
                <a:srgbClr val="232D4B"/>
              </a:solidFill>
              <a:latin typeface="Franklin Gothic"/>
              <a:ea typeface="Franklin Gothic"/>
              <a:cs typeface="Franklin Gothic"/>
              <a:sym typeface="Franklin Gothic"/>
            </a:endParaRPr>
          </a:p>
        </p:txBody>
      </p:sp>
      <p:sp>
        <p:nvSpPr>
          <p:cNvPr id="115" name="Google Shape;115;g3ac7a247410_0_24"/>
          <p:cNvSpPr/>
          <p:nvPr/>
        </p:nvSpPr>
        <p:spPr>
          <a:xfrm>
            <a:off x="828678" y="403216"/>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6" name="Google Shape;116;g3ac7a247410_0_24"/>
          <p:cNvSpPr txBox="1"/>
          <p:nvPr/>
        </p:nvSpPr>
        <p:spPr>
          <a:xfrm>
            <a:off x="200971" y="507455"/>
            <a:ext cx="7249895" cy="6555610"/>
          </a:xfrm>
          <a:prstGeom prst="rect">
            <a:avLst/>
          </a:prstGeom>
          <a:noFill/>
          <a:ln>
            <a:noFill/>
          </a:ln>
        </p:spPr>
        <p:txBody>
          <a:bodyPr spcFirstLastPara="1" wrap="square" lIns="91425" tIns="91425" rIns="91425" bIns="91425" anchor="t" anchorCtr="0">
            <a:spAutoFit/>
          </a:bodyPr>
          <a:lstStyle/>
          <a:p>
            <a:r>
              <a:rPr lang="fr-FR" b="1" err="1"/>
              <a:t>Dataset</a:t>
            </a:r>
            <a:r>
              <a:rPr lang="fr-FR" b="1"/>
              <a:t> (</a:t>
            </a:r>
            <a:r>
              <a:rPr lang="fr-FR" b="1" err="1"/>
              <a:t>Kaggle</a:t>
            </a:r>
            <a:r>
              <a:rPr lang="fr-FR" b="1"/>
              <a:t> ASL Alphabet </a:t>
            </a:r>
            <a:r>
              <a:rPr lang="fr-FR" b="1" err="1"/>
              <a:t>Dataset</a:t>
            </a:r>
            <a:r>
              <a:rPr lang="fr-FR" b="1"/>
              <a:t>):</a:t>
            </a:r>
          </a:p>
          <a:p>
            <a:pPr marL="285750" indent="-285750">
              <a:buChar char="•"/>
            </a:pPr>
            <a:r>
              <a:rPr lang="fr-FR"/>
              <a:t>Public </a:t>
            </a:r>
            <a:r>
              <a:rPr lang="fr-FR" err="1"/>
              <a:t>dataset</a:t>
            </a:r>
            <a:r>
              <a:rPr lang="fr-FR"/>
              <a:t> of </a:t>
            </a:r>
            <a:r>
              <a:rPr lang="fr-FR" b="1"/>
              <a:t>hand </a:t>
            </a:r>
            <a:r>
              <a:rPr lang="fr-FR" b="1" err="1"/>
              <a:t>gesture</a:t>
            </a:r>
            <a:r>
              <a:rPr lang="fr-FR" b="1"/>
              <a:t> images</a:t>
            </a:r>
            <a:r>
              <a:rPr lang="fr-FR"/>
              <a:t> </a:t>
            </a:r>
            <a:r>
              <a:rPr lang="fr-FR" err="1"/>
              <a:t>covering</a:t>
            </a:r>
            <a:r>
              <a:rPr lang="fr-FR"/>
              <a:t> the ASL alphabet</a:t>
            </a:r>
          </a:p>
          <a:p>
            <a:pPr marL="285750" indent="-285750">
              <a:buChar char="•"/>
            </a:pPr>
            <a:r>
              <a:rPr lang="fr-FR"/>
              <a:t>~87,000 </a:t>
            </a:r>
            <a:r>
              <a:rPr lang="fr-FR" err="1"/>
              <a:t>labeled</a:t>
            </a:r>
            <a:r>
              <a:rPr lang="fr-FR"/>
              <a:t> RGB images</a:t>
            </a:r>
          </a:p>
          <a:p>
            <a:pPr marL="285750" indent="-285750">
              <a:buChar char="•"/>
            </a:pPr>
            <a:r>
              <a:rPr lang="fr-FR" err="1"/>
              <a:t>Dataset</a:t>
            </a:r>
            <a:r>
              <a:rPr lang="fr-FR"/>
              <a:t> serves as a </a:t>
            </a:r>
            <a:r>
              <a:rPr lang="fr-FR" b="1"/>
              <a:t>software input pipeline</a:t>
            </a:r>
            <a:r>
              <a:rPr lang="fr-FR"/>
              <a:t> for hardware </a:t>
            </a:r>
            <a:r>
              <a:rPr lang="fr-FR" err="1"/>
              <a:t>evaluation</a:t>
            </a:r>
            <a:endParaRPr lang="fr-FR"/>
          </a:p>
          <a:p>
            <a:pPr marL="285750" indent="-285750">
              <a:buChar char="•"/>
            </a:pPr>
            <a:r>
              <a:rPr lang="fr-FR" err="1"/>
              <a:t>Preprocessing</a:t>
            </a:r>
            <a:r>
              <a:rPr lang="fr-FR"/>
              <a:t> </a:t>
            </a:r>
          </a:p>
          <a:p>
            <a:pPr marL="742950" lvl="1" indent="-285750">
              <a:buFont typeface="Courier New"/>
              <a:buChar char="o"/>
            </a:pPr>
            <a:r>
              <a:rPr lang="fr-FR" err="1"/>
              <a:t>Resize</a:t>
            </a:r>
            <a:r>
              <a:rPr lang="fr-FR"/>
              <a:t> images to </a:t>
            </a:r>
            <a:r>
              <a:rPr lang="fr-FR" b="1"/>
              <a:t>64×64</a:t>
            </a:r>
            <a:r>
              <a:rPr lang="fr-FR"/>
              <a:t> to </a:t>
            </a:r>
            <a:r>
              <a:rPr lang="fr-FR" err="1"/>
              <a:t>reduce</a:t>
            </a:r>
            <a:r>
              <a:rPr lang="fr-FR"/>
              <a:t> </a:t>
            </a:r>
            <a:r>
              <a:rPr lang="fr-FR" err="1"/>
              <a:t>compute</a:t>
            </a:r>
            <a:r>
              <a:rPr lang="fr-FR"/>
              <a:t> and memory </a:t>
            </a:r>
            <a:r>
              <a:rPr lang="fr-FR" err="1"/>
              <a:t>cost</a:t>
            </a:r>
            <a:endParaRPr lang="fr-FR"/>
          </a:p>
          <a:p>
            <a:pPr marL="742950" lvl="1" indent="-285750">
              <a:buFont typeface="Courier New"/>
              <a:buChar char="o"/>
            </a:pPr>
            <a:r>
              <a:rPr lang="fr-FR" err="1"/>
              <a:t>Convert</a:t>
            </a:r>
            <a:r>
              <a:rPr lang="fr-FR"/>
              <a:t> to </a:t>
            </a:r>
            <a:r>
              <a:rPr lang="fr-FR" b="1"/>
              <a:t>NCHW format</a:t>
            </a:r>
            <a:r>
              <a:rPr lang="fr-FR"/>
              <a:t> for </a:t>
            </a:r>
            <a:r>
              <a:rPr lang="fr-FR" err="1"/>
              <a:t>accelerator</a:t>
            </a:r>
            <a:r>
              <a:rPr lang="fr-FR"/>
              <a:t> compatibility</a:t>
            </a:r>
          </a:p>
          <a:p>
            <a:pPr marL="742950" lvl="1" indent="-285750">
              <a:buFont typeface="Courier New"/>
              <a:buChar char="o"/>
            </a:pPr>
            <a:r>
              <a:rPr lang="fr-FR" err="1"/>
              <a:t>Normalize</a:t>
            </a:r>
            <a:r>
              <a:rPr lang="fr-FR"/>
              <a:t> pixel values to </a:t>
            </a:r>
            <a:r>
              <a:rPr lang="fr-FR" b="1"/>
              <a:t>[0, 1]</a:t>
            </a:r>
            <a:endParaRPr lang="fr-FR"/>
          </a:p>
          <a:p>
            <a:pPr marL="742950" lvl="1" indent="-285750">
              <a:buFont typeface="Courier New"/>
              <a:buChar char="o"/>
            </a:pPr>
            <a:r>
              <a:rPr lang="fr-FR"/>
              <a:t>Split </a:t>
            </a:r>
            <a:r>
              <a:rPr lang="fr-FR" err="1"/>
              <a:t>into</a:t>
            </a:r>
            <a:r>
              <a:rPr lang="fr-FR"/>
              <a:t> training and validation sets</a:t>
            </a:r>
          </a:p>
          <a:p>
            <a:pPr marL="457200" lvl="1">
              <a:buFont typeface="Courier New" panose="020B0604020202020204" pitchFamily="34" charset="0"/>
              <a:buChar char="o"/>
            </a:pPr>
            <a:endParaRPr lang="fr-FR" sz="1600"/>
          </a:p>
          <a:p>
            <a:r>
              <a:rPr lang="fr-FR" b="1"/>
              <a:t>CNN Model Training (Software Stack):</a:t>
            </a:r>
            <a:endParaRPr lang="fr-FR"/>
          </a:p>
          <a:p>
            <a:pPr marL="285750" indent="-285750">
              <a:buChar char="•"/>
            </a:pPr>
            <a:r>
              <a:rPr lang="fr-FR" err="1"/>
              <a:t>Lightweight</a:t>
            </a:r>
            <a:r>
              <a:rPr lang="fr-FR"/>
              <a:t> CNN </a:t>
            </a:r>
            <a:r>
              <a:rPr lang="fr-FR" err="1"/>
              <a:t>designed</a:t>
            </a:r>
            <a:r>
              <a:rPr lang="fr-FR"/>
              <a:t> </a:t>
            </a:r>
            <a:r>
              <a:rPr lang="fr-FR" err="1"/>
              <a:t>with</a:t>
            </a:r>
            <a:r>
              <a:rPr lang="fr-FR"/>
              <a:t> </a:t>
            </a:r>
            <a:r>
              <a:rPr lang="fr-FR" b="1"/>
              <a:t>hardware </a:t>
            </a:r>
            <a:r>
              <a:rPr lang="fr-FR" b="1" err="1"/>
              <a:t>deployment</a:t>
            </a:r>
            <a:r>
              <a:rPr lang="fr-FR" b="1"/>
              <a:t> </a:t>
            </a:r>
            <a:r>
              <a:rPr lang="fr-FR" b="1" err="1"/>
              <a:t>constraints</a:t>
            </a:r>
            <a:endParaRPr lang="fr-FR" b="1"/>
          </a:p>
          <a:p>
            <a:pPr marL="285750" indent="-285750">
              <a:buChar char="•"/>
            </a:pPr>
            <a:r>
              <a:rPr lang="fr-FR"/>
              <a:t>Architecture:</a:t>
            </a:r>
          </a:p>
          <a:p>
            <a:pPr marL="742950" lvl="2" indent="-285750">
              <a:buFont typeface="Courier New"/>
              <a:buChar char="o"/>
            </a:pPr>
            <a:r>
              <a:rPr lang="fr-FR"/>
              <a:t>3 </a:t>
            </a:r>
            <a:r>
              <a:rPr lang="fr-FR" err="1"/>
              <a:t>convolutional</a:t>
            </a:r>
            <a:r>
              <a:rPr lang="fr-FR"/>
              <a:t> blocks </a:t>
            </a:r>
            <a:r>
              <a:rPr lang="fr-FR" err="1"/>
              <a:t>with</a:t>
            </a:r>
            <a:r>
              <a:rPr lang="fr-FR"/>
              <a:t> </a:t>
            </a:r>
            <a:r>
              <a:rPr lang="fr-FR" err="1"/>
              <a:t>ReLU</a:t>
            </a:r>
            <a:endParaRPr lang="fr-FR"/>
          </a:p>
          <a:p>
            <a:pPr marL="742950" lvl="2" indent="-285750">
              <a:buFont typeface="Courier New"/>
              <a:buChar char="o"/>
            </a:pPr>
            <a:r>
              <a:rPr lang="fr-FR"/>
              <a:t>Max-</a:t>
            </a:r>
            <a:r>
              <a:rPr lang="fr-FR" err="1"/>
              <a:t>pooling</a:t>
            </a:r>
            <a:r>
              <a:rPr lang="fr-FR"/>
              <a:t> </a:t>
            </a:r>
            <a:r>
              <a:rPr lang="fr-FR" err="1"/>
              <a:t>layers</a:t>
            </a:r>
            <a:r>
              <a:rPr lang="fr-FR"/>
              <a:t> for spatial </a:t>
            </a:r>
            <a:r>
              <a:rPr lang="fr-FR" err="1"/>
              <a:t>reduction</a:t>
            </a:r>
            <a:endParaRPr lang="fr-FR"/>
          </a:p>
          <a:p>
            <a:pPr marL="742950" lvl="2" indent="-285750">
              <a:buFont typeface="Courier New"/>
              <a:buChar char="o"/>
            </a:pPr>
            <a:r>
              <a:rPr lang="fr-FR" err="1"/>
              <a:t>Fully</a:t>
            </a:r>
            <a:r>
              <a:rPr lang="fr-FR"/>
              <a:t> </a:t>
            </a:r>
            <a:r>
              <a:rPr lang="fr-FR" err="1"/>
              <a:t>connected</a:t>
            </a:r>
            <a:r>
              <a:rPr lang="fr-FR"/>
              <a:t> output (29 classes)</a:t>
            </a:r>
          </a:p>
          <a:p>
            <a:pPr marL="285750" indent="-285750">
              <a:buChar char="•"/>
            </a:pPr>
            <a:r>
              <a:rPr lang="fr-FR"/>
              <a:t>Training </a:t>
            </a:r>
            <a:r>
              <a:rPr lang="fr-FR" err="1"/>
              <a:t>implemented</a:t>
            </a:r>
            <a:r>
              <a:rPr lang="fr-FR"/>
              <a:t> in </a:t>
            </a:r>
            <a:r>
              <a:rPr lang="fr-FR" b="1" err="1"/>
              <a:t>PyTorch</a:t>
            </a:r>
            <a:endParaRPr lang="fr-FR"/>
          </a:p>
          <a:p>
            <a:pPr marL="285750" indent="-285750">
              <a:buChar char="•"/>
            </a:pPr>
            <a:r>
              <a:rPr lang="fr-FR"/>
              <a:t>Data augmentation </a:t>
            </a:r>
            <a:r>
              <a:rPr lang="fr-FR" err="1"/>
              <a:t>improves</a:t>
            </a:r>
            <a:r>
              <a:rPr lang="fr-FR"/>
              <a:t> </a:t>
            </a:r>
            <a:r>
              <a:rPr lang="fr-FR" err="1"/>
              <a:t>robustness</a:t>
            </a:r>
            <a:r>
              <a:rPr lang="fr-FR"/>
              <a:t>:</a:t>
            </a:r>
          </a:p>
          <a:p>
            <a:pPr marL="742950" lvl="2" indent="-285750">
              <a:buFont typeface="Courier New"/>
              <a:buChar char="o"/>
            </a:pPr>
            <a:r>
              <a:rPr lang="fr-FR"/>
              <a:t>Rotation, </a:t>
            </a:r>
            <a:r>
              <a:rPr lang="fr-FR" err="1"/>
              <a:t>flipping</a:t>
            </a:r>
            <a:r>
              <a:rPr lang="fr-FR"/>
              <a:t>, </a:t>
            </a:r>
            <a:r>
              <a:rPr lang="fr-FR" err="1"/>
              <a:t>brightness</a:t>
            </a:r>
            <a:r>
              <a:rPr lang="fr-FR"/>
              <a:t> variation</a:t>
            </a:r>
          </a:p>
          <a:p>
            <a:pPr marL="285750" indent="-285750">
              <a:buChar char="•"/>
            </a:pPr>
            <a:r>
              <a:rPr lang="fr-FR" err="1"/>
              <a:t>Achieved</a:t>
            </a:r>
            <a:r>
              <a:rPr lang="fr-FR"/>
              <a:t> </a:t>
            </a:r>
            <a:r>
              <a:rPr lang="fr-FR" b="1">
                <a:ea typeface="Roboto"/>
              </a:rPr>
              <a:t>~</a:t>
            </a:r>
            <a:r>
              <a:rPr lang="fr-FR" b="1"/>
              <a:t>90% validation </a:t>
            </a:r>
            <a:r>
              <a:rPr lang="fr-FR" b="1" err="1"/>
              <a:t>accuracy</a:t>
            </a:r>
            <a:endParaRPr lang="fr-FR" err="1"/>
          </a:p>
          <a:p>
            <a:endParaRPr lang="fr-FR" sz="1600" b="1">
              <a:latin typeface="Franklin Gothic"/>
            </a:endParaRPr>
          </a:p>
          <a:p>
            <a:r>
              <a:rPr lang="fr-FR" sz="1600" b="1"/>
              <a:t>ONNX Export &amp; </a:t>
            </a:r>
            <a:r>
              <a:rPr lang="fr-FR" sz="1600" b="1" err="1"/>
              <a:t>Quantization</a:t>
            </a:r>
            <a:r>
              <a:rPr lang="fr-FR" sz="1600" b="1"/>
              <a:t>:</a:t>
            </a:r>
            <a:endParaRPr lang="fr-FR" sz="1600" err="1"/>
          </a:p>
          <a:p>
            <a:pPr marL="285750" indent="-285750">
              <a:buChar char="•"/>
            </a:pPr>
            <a:r>
              <a:rPr lang="fr-FR" err="1"/>
              <a:t>Trained</a:t>
            </a:r>
            <a:r>
              <a:rPr lang="fr-FR"/>
              <a:t> model </a:t>
            </a:r>
            <a:r>
              <a:rPr lang="fr-FR" err="1"/>
              <a:t>exported</a:t>
            </a:r>
            <a:r>
              <a:rPr lang="fr-FR"/>
              <a:t> to </a:t>
            </a:r>
            <a:r>
              <a:rPr lang="fr-FR" b="1"/>
              <a:t>ONNX</a:t>
            </a:r>
            <a:r>
              <a:rPr lang="fr-FR"/>
              <a:t> for </a:t>
            </a:r>
            <a:r>
              <a:rPr lang="fr-FR" err="1"/>
              <a:t>framework</a:t>
            </a:r>
            <a:r>
              <a:rPr lang="fr-FR"/>
              <a:t> </a:t>
            </a:r>
            <a:r>
              <a:rPr lang="fr-FR" err="1"/>
              <a:t>independence</a:t>
            </a:r>
            <a:endParaRPr lang="fr-FR"/>
          </a:p>
          <a:p>
            <a:pPr marL="285750" indent="-285750">
              <a:buChar char="•"/>
            </a:pPr>
            <a:r>
              <a:rPr lang="fr-FR" err="1"/>
              <a:t>Applied</a:t>
            </a:r>
            <a:r>
              <a:rPr lang="fr-FR"/>
              <a:t> </a:t>
            </a:r>
            <a:r>
              <a:rPr lang="fr-FR" b="1"/>
              <a:t>INT8 </a:t>
            </a:r>
            <a:r>
              <a:rPr lang="fr-FR" b="1" err="1"/>
              <a:t>quantization</a:t>
            </a:r>
            <a:r>
              <a:rPr lang="fr-FR"/>
              <a:t> to:</a:t>
            </a:r>
          </a:p>
          <a:p>
            <a:pPr marL="742950" lvl="2" indent="-285750">
              <a:buFont typeface="Courier New"/>
              <a:buChar char="o"/>
            </a:pPr>
            <a:r>
              <a:rPr lang="fr-FR" err="1"/>
              <a:t>Reduce</a:t>
            </a:r>
            <a:r>
              <a:rPr lang="fr-FR"/>
              <a:t> model size</a:t>
            </a:r>
          </a:p>
          <a:p>
            <a:pPr marL="742950" lvl="2" indent="-285750">
              <a:buFont typeface="Courier New"/>
              <a:buChar char="o"/>
            </a:pPr>
            <a:r>
              <a:rPr lang="fr-FR" err="1"/>
              <a:t>Lower</a:t>
            </a:r>
            <a:r>
              <a:rPr lang="fr-FR"/>
              <a:t> memory </a:t>
            </a:r>
            <a:r>
              <a:rPr lang="fr-FR" err="1"/>
              <a:t>bandwidth</a:t>
            </a:r>
            <a:r>
              <a:rPr lang="fr-FR"/>
              <a:t> </a:t>
            </a:r>
            <a:r>
              <a:rPr lang="fr-FR" err="1"/>
              <a:t>requirements</a:t>
            </a:r>
            <a:endParaRPr lang="fr-FR"/>
          </a:p>
          <a:p>
            <a:pPr marL="742950" lvl="2" indent="-285750">
              <a:buFont typeface="Courier New"/>
              <a:buChar char="o"/>
            </a:pPr>
            <a:r>
              <a:rPr lang="fr-FR" err="1"/>
              <a:t>Improve</a:t>
            </a:r>
            <a:r>
              <a:rPr lang="fr-FR"/>
              <a:t> FPGA </a:t>
            </a:r>
            <a:r>
              <a:rPr lang="fr-FR" err="1"/>
              <a:t>execution</a:t>
            </a:r>
            <a:r>
              <a:rPr lang="fr-FR"/>
              <a:t> </a:t>
            </a:r>
            <a:r>
              <a:rPr lang="fr-FR" err="1"/>
              <a:t>efficiency</a:t>
            </a:r>
            <a:endParaRPr lang="fr-FR"/>
          </a:p>
          <a:p>
            <a:pPr marL="285750" indent="-285750">
              <a:buChar char="•"/>
            </a:pPr>
            <a:r>
              <a:rPr lang="fr-FR" err="1"/>
              <a:t>Quantized</a:t>
            </a:r>
            <a:r>
              <a:rPr lang="fr-FR"/>
              <a:t> ONNX model </a:t>
            </a:r>
            <a:r>
              <a:rPr lang="fr-FR" err="1"/>
              <a:t>compiled</a:t>
            </a:r>
            <a:r>
              <a:rPr lang="fr-FR"/>
              <a:t> and </a:t>
            </a:r>
            <a:r>
              <a:rPr lang="fr-FR" err="1"/>
              <a:t>deployed</a:t>
            </a:r>
            <a:r>
              <a:rPr lang="fr-FR"/>
              <a:t> on </a:t>
            </a:r>
            <a:r>
              <a:rPr lang="fr-FR" b="1" err="1"/>
              <a:t>ZtaChip</a:t>
            </a:r>
            <a:r>
              <a:rPr lang="fr-FR" b="1"/>
              <a:t> FPGA</a:t>
            </a:r>
          </a:p>
          <a:p>
            <a:endParaRPr lang="fr-FR" sz="1600" b="1">
              <a:latin typeface="Franklin Gothic"/>
            </a:endParaRPr>
          </a:p>
        </p:txBody>
      </p:sp>
      <p:sp>
        <p:nvSpPr>
          <p:cNvPr id="118" name="Google Shape;118;g3ac7a247410_0_24"/>
          <p:cNvSpPr txBox="1"/>
          <p:nvPr/>
        </p:nvSpPr>
        <p:spPr>
          <a:xfrm>
            <a:off x="8451139" y="363796"/>
            <a:ext cx="39636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b="1">
                <a:solidFill>
                  <a:schemeClr val="dk1"/>
                </a:solidFill>
              </a:rPr>
              <a:t>Image</a:t>
            </a:r>
            <a:r>
              <a:rPr lang="en-US">
                <a:solidFill>
                  <a:schemeClr val="dk1"/>
                </a:solidFill>
              </a:rPr>
              <a:t>: Sign Language Alphabet</a:t>
            </a:r>
            <a:endParaRPr/>
          </a:p>
        </p:txBody>
      </p:sp>
      <p:sp>
        <p:nvSpPr>
          <p:cNvPr id="119" name="Google Shape;119;g3ac7a247410_0_24"/>
          <p:cNvSpPr txBox="1"/>
          <p:nvPr/>
        </p:nvSpPr>
        <p:spPr>
          <a:xfrm>
            <a:off x="8001750" y="6404200"/>
            <a:ext cx="3642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err="1">
                <a:solidFill>
                  <a:schemeClr val="dk1"/>
                </a:solidFill>
              </a:rPr>
              <a:t>TransMorph</a:t>
            </a:r>
            <a:r>
              <a:rPr lang="en-US" sz="1200">
                <a:solidFill>
                  <a:schemeClr val="dk1"/>
                </a:solidFill>
              </a:rPr>
              <a:t>: Transformer–CNN hybrid architecture</a:t>
            </a:r>
            <a:endParaRPr sz="1200"/>
          </a:p>
        </p:txBody>
      </p:sp>
      <p:cxnSp>
        <p:nvCxnSpPr>
          <p:cNvPr id="121" name="Google Shape;121;g3ac7a247410_0_24"/>
          <p:cNvCxnSpPr/>
          <p:nvPr/>
        </p:nvCxnSpPr>
        <p:spPr>
          <a:xfrm>
            <a:off x="7285336" y="866950"/>
            <a:ext cx="17700" cy="5721900"/>
          </a:xfrm>
          <a:prstGeom prst="straightConnector1">
            <a:avLst/>
          </a:prstGeom>
          <a:noFill/>
          <a:ln w="9525" cap="flat" cmpd="sng">
            <a:solidFill>
              <a:schemeClr val="dk2"/>
            </a:solidFill>
            <a:prstDash val="solid"/>
            <a:round/>
            <a:headEnd type="none" w="med" len="med"/>
            <a:tailEnd type="none" w="med" len="med"/>
          </a:ln>
        </p:spPr>
      </p:cxnSp>
      <p:pic>
        <p:nvPicPr>
          <p:cNvPr id="5" name="Picture 4" descr="A collage of hands with letters&#10;&#10;AI-generated content may be incorrect.">
            <a:extLst>
              <a:ext uri="{FF2B5EF4-FFF2-40B4-BE49-F238E27FC236}">
                <a16:creationId xmlns:a16="http://schemas.microsoft.com/office/drawing/2014/main" id="{23FED722-0135-FD09-7FC8-6BF514562513}"/>
              </a:ext>
            </a:extLst>
          </p:cNvPr>
          <p:cNvPicPr>
            <a:picLocks noChangeAspect="1"/>
          </p:cNvPicPr>
          <p:nvPr/>
        </p:nvPicPr>
        <p:blipFill>
          <a:blip r:embed="rId6"/>
          <a:stretch>
            <a:fillRect/>
          </a:stretch>
        </p:blipFill>
        <p:spPr>
          <a:xfrm>
            <a:off x="7991119" y="710389"/>
            <a:ext cx="3735537" cy="2493845"/>
          </a:xfrm>
          <a:prstGeom prst="rect">
            <a:avLst/>
          </a:prstGeom>
        </p:spPr>
      </p:pic>
      <p:pic>
        <p:nvPicPr>
          <p:cNvPr id="7" name="Picture 6" descr="A graph of a training test&#10;&#10;AI-generated content may be incorrect.">
            <a:extLst>
              <a:ext uri="{FF2B5EF4-FFF2-40B4-BE49-F238E27FC236}">
                <a16:creationId xmlns:a16="http://schemas.microsoft.com/office/drawing/2014/main" id="{2426B6B4-0168-3C56-A71E-2381791EDA7C}"/>
              </a:ext>
            </a:extLst>
          </p:cNvPr>
          <p:cNvPicPr>
            <a:picLocks noChangeAspect="1"/>
          </p:cNvPicPr>
          <p:nvPr/>
        </p:nvPicPr>
        <p:blipFill>
          <a:blip r:embed="rId7"/>
          <a:stretch>
            <a:fillRect/>
          </a:stretch>
        </p:blipFill>
        <p:spPr>
          <a:xfrm>
            <a:off x="7303036" y="3288734"/>
            <a:ext cx="4823649" cy="3569266"/>
          </a:xfrm>
          <a:prstGeom prst="rect">
            <a:avLst/>
          </a:prstGeom>
        </p:spPr>
      </p:pic>
      <p:sp>
        <p:nvSpPr>
          <p:cNvPr id="3" name="TextBox 2">
            <a:extLst>
              <a:ext uri="{FF2B5EF4-FFF2-40B4-BE49-F238E27FC236}">
                <a16:creationId xmlns:a16="http://schemas.microsoft.com/office/drawing/2014/main" id="{DE22F4A3-C3CD-F0A5-6310-0D0DE1DFE453}"/>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7.</a:t>
            </a:r>
          </a:p>
        </p:txBody>
      </p:sp>
      <p:pic>
        <p:nvPicPr>
          <p:cNvPr id="2" name="Slide 7.m4a">
            <a:hlinkClick r:id="" action="ppaction://media"/>
            <a:extLst>
              <a:ext uri="{FF2B5EF4-FFF2-40B4-BE49-F238E27FC236}">
                <a16:creationId xmlns:a16="http://schemas.microsoft.com/office/drawing/2014/main" id="{BB5EBC1F-167A-9CE2-E191-154E27F06BA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0913856" y="55069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0743"/>
    </mc:Choice>
    <mc:Fallback>
      <p:transition spd="slow" advTm="10074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1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718" objId="2"/>
        <p14:stopEvt time="100743" objId="2"/>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239CE290-A967-F4DE-B381-64BF619F633B}"/>
            </a:ext>
          </a:extLst>
        </p:cNvPr>
        <p:cNvGrpSpPr/>
        <p:nvPr/>
      </p:nvGrpSpPr>
      <p:grpSpPr>
        <a:xfrm>
          <a:off x="0" y="0"/>
          <a:ext cx="0" cy="0"/>
          <a:chOff x="0" y="0"/>
          <a:chExt cx="0" cy="0"/>
        </a:xfrm>
      </p:grpSpPr>
      <p:sp>
        <p:nvSpPr>
          <p:cNvPr id="114" name="Google Shape;114;g3ac7a247410_0_24">
            <a:extLst>
              <a:ext uri="{FF2B5EF4-FFF2-40B4-BE49-F238E27FC236}">
                <a16:creationId xmlns:a16="http://schemas.microsoft.com/office/drawing/2014/main" id="{0FCB1E5E-1B6A-63C1-1EAB-D04D5105AB72}"/>
              </a:ext>
            </a:extLst>
          </p:cNvPr>
          <p:cNvSpPr txBox="1">
            <a:spLocks noGrp="1"/>
          </p:cNvSpPr>
          <p:nvPr>
            <p:ph type="title"/>
          </p:nvPr>
        </p:nvSpPr>
        <p:spPr>
          <a:xfrm>
            <a:off x="716372" y="57567"/>
            <a:ext cx="8999610" cy="545700"/>
          </a:xfrm>
          <a:prstGeom prst="rect">
            <a:avLst/>
          </a:prstGeom>
          <a:noFill/>
          <a:ln>
            <a:noFill/>
          </a:ln>
        </p:spPr>
        <p:txBody>
          <a:bodyPr spcFirstLastPara="1" wrap="square" lIns="91425" tIns="91425" rIns="91425" bIns="91425" anchor="ctr" anchorCtr="0">
            <a:noAutofit/>
          </a:bodyPr>
          <a:lstStyle/>
          <a:p>
            <a:pPr>
              <a:lnSpc>
                <a:spcPct val="100000"/>
              </a:lnSpc>
              <a:buSzPts val="4800"/>
            </a:pPr>
            <a:r>
              <a:rPr lang="en-US" sz="2400" b="1">
                <a:solidFill>
                  <a:srgbClr val="1A2835"/>
                </a:solidFill>
                <a:latin typeface="Franklin Gothic"/>
                <a:ea typeface="Franklin Gothic"/>
                <a:cs typeface="Franklin Gothic"/>
                <a:sym typeface="Franklin Gothic"/>
              </a:rPr>
              <a:t>Group's Innovation</a:t>
            </a:r>
            <a:endParaRPr sz="4000" b="1">
              <a:solidFill>
                <a:srgbClr val="232D4B"/>
              </a:solidFill>
              <a:latin typeface="Franklin Gothic"/>
              <a:ea typeface="Franklin Gothic"/>
              <a:cs typeface="Franklin Gothic"/>
              <a:sym typeface="Franklin Gothic"/>
            </a:endParaRPr>
          </a:p>
        </p:txBody>
      </p:sp>
      <p:sp>
        <p:nvSpPr>
          <p:cNvPr id="115" name="Google Shape;115;g3ac7a247410_0_24">
            <a:extLst>
              <a:ext uri="{FF2B5EF4-FFF2-40B4-BE49-F238E27FC236}">
                <a16:creationId xmlns:a16="http://schemas.microsoft.com/office/drawing/2014/main" id="{16789F24-19ED-7ACF-57C5-19BD6D2B7D1B}"/>
              </a:ext>
            </a:extLst>
          </p:cNvPr>
          <p:cNvSpPr/>
          <p:nvPr/>
        </p:nvSpPr>
        <p:spPr>
          <a:xfrm>
            <a:off x="828678" y="518235"/>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21" name="Google Shape;121;g3ac7a247410_0_24">
            <a:extLst>
              <a:ext uri="{FF2B5EF4-FFF2-40B4-BE49-F238E27FC236}">
                <a16:creationId xmlns:a16="http://schemas.microsoft.com/office/drawing/2014/main" id="{0B55957E-1CB9-1576-F509-24BF469F8547}"/>
              </a:ext>
            </a:extLst>
          </p:cNvPr>
          <p:cNvCxnSpPr/>
          <p:nvPr/>
        </p:nvCxnSpPr>
        <p:spPr>
          <a:xfrm>
            <a:off x="7285336" y="866950"/>
            <a:ext cx="17700" cy="5721900"/>
          </a:xfrm>
          <a:prstGeom prst="straightConnector1">
            <a:avLst/>
          </a:prstGeom>
          <a:noFill/>
          <a:ln w="9525" cap="flat" cmpd="sng">
            <a:solidFill>
              <a:schemeClr val="dk2"/>
            </a:solidFill>
            <a:prstDash val="solid"/>
            <a:round/>
            <a:headEnd type="none" w="med" len="med"/>
            <a:tailEnd type="none" w="med" len="med"/>
          </a:ln>
        </p:spPr>
      </p:cxnSp>
      <p:sp>
        <p:nvSpPr>
          <p:cNvPr id="3" name="TextBox 2">
            <a:extLst>
              <a:ext uri="{FF2B5EF4-FFF2-40B4-BE49-F238E27FC236}">
                <a16:creationId xmlns:a16="http://schemas.microsoft.com/office/drawing/2014/main" id="{A17A74D9-4B3A-AA25-BE46-88EAEC77DECB}"/>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8.</a:t>
            </a:r>
          </a:p>
        </p:txBody>
      </p:sp>
      <p:sp>
        <p:nvSpPr>
          <p:cNvPr id="2" name="TextBox 1">
            <a:extLst>
              <a:ext uri="{FF2B5EF4-FFF2-40B4-BE49-F238E27FC236}">
                <a16:creationId xmlns:a16="http://schemas.microsoft.com/office/drawing/2014/main" id="{5DCAD455-E4E8-1550-6370-41CDE19F2469}"/>
              </a:ext>
            </a:extLst>
          </p:cNvPr>
          <p:cNvSpPr txBox="1"/>
          <p:nvPr/>
        </p:nvSpPr>
        <p:spPr>
          <a:xfrm>
            <a:off x="409755" y="603849"/>
            <a:ext cx="6096000" cy="63401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Key Innovation:</a:t>
            </a:r>
            <a:endParaRPr lang="en-US"/>
          </a:p>
          <a:p>
            <a:pPr marL="285750" indent="-285750">
              <a:buChar char="•"/>
            </a:pPr>
            <a:r>
              <a:rPr lang="en-US" b="1" err="1"/>
              <a:t>TransMorph</a:t>
            </a:r>
            <a:r>
              <a:rPr lang="en-US" b="1"/>
              <a:t>: Transformer–CNN Hybrid Architecture</a:t>
            </a:r>
            <a:endParaRPr lang="en-US"/>
          </a:p>
          <a:p>
            <a:pPr marL="742950" lvl="1" indent="-285750">
              <a:buFont typeface="Courier New"/>
              <a:buChar char="o"/>
            </a:pPr>
            <a:r>
              <a:rPr lang="en-US"/>
              <a:t>Combines </a:t>
            </a:r>
            <a:r>
              <a:rPr lang="en-US" b="1"/>
              <a:t>CNN-based spatial feature extraction</a:t>
            </a:r>
            <a:r>
              <a:rPr lang="en-US"/>
              <a:t> with </a:t>
            </a:r>
            <a:r>
              <a:rPr lang="en-US" b="1"/>
              <a:t>transformer-style global context modeling</a:t>
            </a:r>
          </a:p>
          <a:p>
            <a:pPr marL="742950" lvl="1" indent="-285750">
              <a:buFont typeface="Courier New"/>
              <a:buChar char="o"/>
            </a:pPr>
            <a:r>
              <a:rPr lang="en-US"/>
              <a:t>Designed to improve </a:t>
            </a:r>
            <a:r>
              <a:rPr lang="en-US" b="1"/>
              <a:t>gesture discrimination</a:t>
            </a:r>
            <a:r>
              <a:rPr lang="en-US"/>
              <a:t> while remaining deployable on FPGA hardware</a:t>
            </a:r>
          </a:p>
          <a:p>
            <a:pPr marL="228600" indent="-228600">
              <a:buFont typeface="Arial"/>
              <a:buChar char="•"/>
            </a:pPr>
            <a:endParaRPr lang="en-US"/>
          </a:p>
          <a:p>
            <a:pPr marL="285750" indent="-285750">
              <a:buChar char="•"/>
            </a:pPr>
            <a:r>
              <a:rPr lang="en-US" b="1"/>
              <a:t>Why </a:t>
            </a:r>
            <a:r>
              <a:rPr lang="en-US" b="1" err="1"/>
              <a:t>TransMorph</a:t>
            </a:r>
            <a:r>
              <a:rPr lang="en-US" b="1"/>
              <a:t>?</a:t>
            </a:r>
            <a:endParaRPr lang="en-US"/>
          </a:p>
          <a:p>
            <a:pPr marL="742950" lvl="1" indent="-285750">
              <a:buFont typeface="Courier New"/>
              <a:buChar char="o"/>
            </a:pPr>
            <a:r>
              <a:rPr lang="en-US"/>
              <a:t>CNNs excel at </a:t>
            </a:r>
            <a:r>
              <a:rPr lang="en-US" b="1"/>
              <a:t>local spatial features</a:t>
            </a:r>
            <a:r>
              <a:rPr lang="en-US"/>
              <a:t> (edges, finger positions)</a:t>
            </a:r>
          </a:p>
          <a:p>
            <a:pPr marL="742950" lvl="1" indent="-285750">
              <a:buFont typeface="Courier New"/>
              <a:buChar char="o"/>
            </a:pPr>
            <a:r>
              <a:rPr lang="en-US"/>
              <a:t>Transformers capture </a:t>
            </a:r>
            <a:r>
              <a:rPr lang="en-US" b="1"/>
              <a:t>long-range dependencies</a:t>
            </a:r>
            <a:r>
              <a:rPr lang="en-US"/>
              <a:t> and global structure</a:t>
            </a:r>
          </a:p>
          <a:p>
            <a:pPr marL="742950" lvl="1" indent="-285750">
              <a:buFont typeface="Courier New"/>
              <a:buChar char="o"/>
            </a:pPr>
            <a:r>
              <a:rPr lang="en-US"/>
              <a:t>Hybrid approach improves robustness to:</a:t>
            </a:r>
          </a:p>
          <a:p>
            <a:pPr marL="1200150" lvl="3" indent="-285750">
              <a:buFont typeface="Wingdings"/>
              <a:buChar char="§"/>
            </a:pPr>
            <a:r>
              <a:rPr lang="en-US"/>
              <a:t>Variations in hand orientation</a:t>
            </a:r>
          </a:p>
          <a:p>
            <a:pPr marL="1200150" lvl="3" indent="-285750">
              <a:buFont typeface="Wingdings"/>
              <a:buChar char="§"/>
            </a:pPr>
            <a:r>
              <a:rPr lang="en-US"/>
              <a:t>Background clutter</a:t>
            </a:r>
          </a:p>
          <a:p>
            <a:pPr marL="1200150" lvl="3" indent="-285750">
              <a:buFont typeface="Wingdings"/>
              <a:buChar char="§"/>
            </a:pPr>
            <a:r>
              <a:rPr lang="en-US"/>
              <a:t>Inconsistent lighting conditions</a:t>
            </a:r>
          </a:p>
          <a:p>
            <a:pPr marL="285750" indent="-285750">
              <a:buChar char="•"/>
            </a:pPr>
            <a:endParaRPr lang="en-US"/>
          </a:p>
          <a:p>
            <a:pPr marL="285750" indent="-285750">
              <a:buChar char="•"/>
            </a:pPr>
            <a:r>
              <a:rPr lang="en-US" b="1"/>
              <a:t>Hardware-Aware Design Choices:</a:t>
            </a:r>
            <a:endParaRPr lang="en-US"/>
          </a:p>
          <a:p>
            <a:pPr marL="742950" lvl="1" indent="-285750">
              <a:buFont typeface="Courier New"/>
              <a:buChar char="o"/>
            </a:pPr>
            <a:r>
              <a:rPr lang="en-US"/>
              <a:t>Lightweight CNN backbone to fit FPGA resource constraints</a:t>
            </a:r>
          </a:p>
          <a:p>
            <a:pPr marL="742950" lvl="1" indent="-285750">
              <a:buFont typeface="Courier New"/>
              <a:buChar char="o"/>
            </a:pPr>
            <a:r>
              <a:rPr lang="en-US"/>
              <a:t>Transformer components kept minimal to control:</a:t>
            </a:r>
          </a:p>
          <a:p>
            <a:pPr marL="1200150" lvl="3" indent="-285750">
              <a:buFont typeface="Wingdings"/>
              <a:buChar char="§"/>
            </a:pPr>
            <a:r>
              <a:rPr lang="en-US"/>
              <a:t>Memory usage</a:t>
            </a:r>
          </a:p>
          <a:p>
            <a:pPr marL="1200150" lvl="3" indent="-285750">
              <a:buFont typeface="Wingdings"/>
              <a:buChar char="§"/>
            </a:pPr>
            <a:r>
              <a:rPr lang="en-US"/>
              <a:t>Latency</a:t>
            </a:r>
          </a:p>
          <a:p>
            <a:pPr marL="742950" lvl="1" indent="-285750">
              <a:buFont typeface="Courier New"/>
              <a:buChar char="o"/>
            </a:pPr>
            <a:r>
              <a:rPr lang="en-US"/>
              <a:t>Model structured to remain compatible with:</a:t>
            </a:r>
          </a:p>
          <a:p>
            <a:pPr marL="1200150" lvl="3" indent="-285750">
              <a:buFont typeface="Wingdings"/>
              <a:buChar char="§"/>
            </a:pPr>
            <a:r>
              <a:rPr lang="en-US" b="1"/>
              <a:t>ONNX export</a:t>
            </a:r>
            <a:endParaRPr lang="en-US"/>
          </a:p>
          <a:p>
            <a:pPr marL="1200150" lvl="3" indent="-285750">
              <a:buFont typeface="Wingdings"/>
              <a:buChar char="§"/>
            </a:pPr>
            <a:r>
              <a:rPr lang="en-US" b="1"/>
              <a:t>INT8 quantization</a:t>
            </a:r>
            <a:endParaRPr lang="en-US"/>
          </a:p>
          <a:p>
            <a:pPr marL="1200150" lvl="3" indent="-285750">
              <a:buFont typeface="Wingdings"/>
              <a:buChar char="§"/>
            </a:pPr>
            <a:r>
              <a:rPr lang="en-US" err="1"/>
              <a:t>ZtaChip</a:t>
            </a:r>
            <a:r>
              <a:rPr lang="en-US"/>
              <a:t> execution model</a:t>
            </a:r>
          </a:p>
          <a:p>
            <a:endParaRPr lang="en-US"/>
          </a:p>
          <a:p>
            <a:endParaRPr lang="en-US" b="1"/>
          </a:p>
          <a:p>
            <a:endParaRPr lang="en-US"/>
          </a:p>
          <a:p>
            <a:pPr algn="ctr"/>
            <a:endParaRPr lang="en-US"/>
          </a:p>
        </p:txBody>
      </p:sp>
      <p:sp>
        <p:nvSpPr>
          <p:cNvPr id="4" name="TextBox 3">
            <a:extLst>
              <a:ext uri="{FF2B5EF4-FFF2-40B4-BE49-F238E27FC236}">
                <a16:creationId xmlns:a16="http://schemas.microsoft.com/office/drawing/2014/main" id="{4B8BE000-7261-6B2F-F2F9-680841498064}"/>
              </a:ext>
            </a:extLst>
          </p:cNvPr>
          <p:cNvSpPr txBox="1"/>
          <p:nvPr/>
        </p:nvSpPr>
        <p:spPr>
          <a:xfrm>
            <a:off x="7375585" y="869830"/>
            <a:ext cx="4586378"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rtl="0">
              <a:buChar char="•"/>
            </a:pPr>
            <a:r>
              <a:rPr lang="en-US" sz="1400" b="1" baseline="0">
                <a:latin typeface="Arial"/>
                <a:ea typeface="Segoe UI"/>
                <a:cs typeface="Segoe UI"/>
              </a:rPr>
              <a:t>Practical Impact</a:t>
            </a:r>
            <a:r>
              <a:rPr lang="en-US" sz="1400">
                <a:latin typeface="Arial"/>
                <a:ea typeface="Segoe UI"/>
                <a:cs typeface="Segoe UI"/>
              </a:rPr>
              <a:t>​</a:t>
            </a:r>
            <a:r>
              <a:rPr lang="en-US">
                <a:ea typeface="Segoe UI"/>
                <a:cs typeface="Segoe UI"/>
              </a:rPr>
              <a:t>:</a:t>
            </a:r>
            <a:endParaRPr lang="en-US"/>
          </a:p>
          <a:p>
            <a:pPr marL="742950" lvl="1" indent="-285750" rtl="0">
              <a:buFont typeface="Courier New"/>
              <a:buChar char="o"/>
            </a:pPr>
            <a:r>
              <a:rPr lang="en-US" sz="1400" baseline="0">
                <a:latin typeface="Arial"/>
                <a:ea typeface="Arial"/>
                <a:cs typeface="Arial"/>
              </a:rPr>
              <a:t>Improved accuracy–latency tradeoff compared to CNN-only baseline</a:t>
            </a:r>
            <a:r>
              <a:rPr lang="en-US" sz="1400">
                <a:latin typeface="Arial"/>
                <a:ea typeface="Arial"/>
                <a:cs typeface="Arial"/>
              </a:rPr>
              <a:t>​</a:t>
            </a:r>
          </a:p>
          <a:p>
            <a:pPr marL="742950" lvl="1" indent="-285750" rtl="0">
              <a:buFont typeface="Courier New"/>
              <a:buChar char="o"/>
            </a:pPr>
            <a:r>
              <a:rPr lang="en-US" sz="1400" baseline="0">
                <a:latin typeface="Arial"/>
                <a:ea typeface="Arial"/>
                <a:cs typeface="Arial"/>
              </a:rPr>
              <a:t>Demonstrates feasibility of </a:t>
            </a:r>
            <a:r>
              <a:rPr lang="en-US" sz="1400" b="1" baseline="0">
                <a:latin typeface="Arial"/>
                <a:ea typeface="Arial"/>
                <a:cs typeface="Arial"/>
              </a:rPr>
              <a:t>hybrid AI models on embedded FPGAplatforms</a:t>
            </a:r>
            <a:r>
              <a:rPr lang="en-US" sz="1400">
                <a:latin typeface="Arial"/>
                <a:ea typeface="Arial"/>
                <a:cs typeface="Arial"/>
              </a:rPr>
              <a:t>​</a:t>
            </a:r>
          </a:p>
          <a:p>
            <a:pPr marL="742950" lvl="1" indent="-285750" rtl="0">
              <a:buFont typeface="Courier New"/>
              <a:buChar char="o"/>
            </a:pPr>
            <a:r>
              <a:rPr lang="en-US" sz="1400" baseline="0">
                <a:latin typeface="Arial"/>
                <a:ea typeface="Arial"/>
                <a:cs typeface="Arial"/>
              </a:rPr>
              <a:t>Bridges modern deep learning techniques with real-time hardwareconstraints</a:t>
            </a:r>
          </a:p>
          <a:p>
            <a:pPr algn="ctr"/>
            <a:endParaRPr lang="en-US"/>
          </a:p>
        </p:txBody>
      </p:sp>
      <p:pic>
        <p:nvPicPr>
          <p:cNvPr id="5" name="Picture 4" descr="A diagram of a computer network&#10;&#10;AI-generated content may be incorrect.">
            <a:extLst>
              <a:ext uri="{FF2B5EF4-FFF2-40B4-BE49-F238E27FC236}">
                <a16:creationId xmlns:a16="http://schemas.microsoft.com/office/drawing/2014/main" id="{89F9A702-A4E3-3BBA-E7D7-78078715432B}"/>
              </a:ext>
            </a:extLst>
          </p:cNvPr>
          <p:cNvPicPr>
            <a:picLocks noChangeAspect="1"/>
          </p:cNvPicPr>
          <p:nvPr/>
        </p:nvPicPr>
        <p:blipFill>
          <a:blip r:embed="rId6"/>
          <a:stretch>
            <a:fillRect/>
          </a:stretch>
        </p:blipFill>
        <p:spPr>
          <a:xfrm>
            <a:off x="7527266" y="3090053"/>
            <a:ext cx="4584940" cy="3201118"/>
          </a:xfrm>
          <a:prstGeom prst="rect">
            <a:avLst/>
          </a:prstGeom>
        </p:spPr>
      </p:pic>
      <p:pic>
        <p:nvPicPr>
          <p:cNvPr id="6" name="Slide8.m4a">
            <a:hlinkClick r:id="" action="ppaction://media"/>
            <a:extLst>
              <a:ext uri="{FF2B5EF4-FFF2-40B4-BE49-F238E27FC236}">
                <a16:creationId xmlns:a16="http://schemas.microsoft.com/office/drawing/2014/main" id="{643F1749-CFE6-6B61-E189-ED502ABE34E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917185" y="5478371"/>
            <a:ext cx="812800" cy="812800"/>
          </a:xfrm>
          <a:prstGeom prst="rect">
            <a:avLst/>
          </a:prstGeom>
        </p:spPr>
      </p:pic>
    </p:spTree>
    <p:custDataLst>
      <p:tags r:id="rId1"/>
    </p:custDataLst>
    <p:extLst>
      <p:ext uri="{BB962C8B-B14F-4D97-AF65-F5344CB8AC3E}">
        <p14:creationId xmlns:p14="http://schemas.microsoft.com/office/powerpoint/2010/main" val="1385493136"/>
      </p:ext>
    </p:extLst>
  </p:cSld>
  <p:clrMapOvr>
    <a:masterClrMapping/>
  </p:clrMapOvr>
  <mc:AlternateContent xmlns:mc="http://schemas.openxmlformats.org/markup-compatibility/2006">
    <mc:Choice xmlns:p14="http://schemas.microsoft.com/office/powerpoint/2010/main" Requires="p14">
      <p:transition spd="slow" p14:dur="2000" advTm="113364"/>
    </mc:Choice>
    <mc:Fallback>
      <p:transition spd="slow" advTm="11336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31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440" objId="6"/>
        <p14:stopEvt time="113364" objId="6"/>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8D19DDC8-1CEB-E4D0-EE12-0120F8F4D6AA}"/>
            </a:ext>
          </a:extLst>
        </p:cNvPr>
        <p:cNvGrpSpPr/>
        <p:nvPr/>
      </p:nvGrpSpPr>
      <p:grpSpPr>
        <a:xfrm>
          <a:off x="0" y="0"/>
          <a:ext cx="0" cy="0"/>
          <a:chOff x="0" y="0"/>
          <a:chExt cx="0" cy="0"/>
        </a:xfrm>
      </p:grpSpPr>
      <p:sp>
        <p:nvSpPr>
          <p:cNvPr id="114" name="Google Shape;114;g3ac7a247410_0_24">
            <a:extLst>
              <a:ext uri="{FF2B5EF4-FFF2-40B4-BE49-F238E27FC236}">
                <a16:creationId xmlns:a16="http://schemas.microsoft.com/office/drawing/2014/main" id="{DEAA42AB-8312-E451-3104-D49EC541D26A}"/>
              </a:ext>
            </a:extLst>
          </p:cNvPr>
          <p:cNvSpPr txBox="1">
            <a:spLocks noGrp="1"/>
          </p:cNvSpPr>
          <p:nvPr>
            <p:ph type="title"/>
          </p:nvPr>
        </p:nvSpPr>
        <p:spPr>
          <a:xfrm>
            <a:off x="716372" y="57567"/>
            <a:ext cx="8999610" cy="545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4800"/>
              <a:buFont typeface="Franklin Gothic"/>
              <a:buNone/>
            </a:pPr>
            <a:r>
              <a:rPr lang="en-US" sz="2400" b="1">
                <a:solidFill>
                  <a:srgbClr val="1A2835"/>
                </a:solidFill>
                <a:latin typeface="Franklin Gothic"/>
                <a:ea typeface="Franklin Gothic"/>
                <a:cs typeface="Franklin Gothic"/>
              </a:rPr>
              <a:t>Results</a:t>
            </a:r>
          </a:p>
        </p:txBody>
      </p:sp>
      <p:sp>
        <p:nvSpPr>
          <p:cNvPr id="115" name="Google Shape;115;g3ac7a247410_0_24">
            <a:extLst>
              <a:ext uri="{FF2B5EF4-FFF2-40B4-BE49-F238E27FC236}">
                <a16:creationId xmlns:a16="http://schemas.microsoft.com/office/drawing/2014/main" id="{B50AEB2D-19DF-B1CB-44CA-B89C7BDD05FC}"/>
              </a:ext>
            </a:extLst>
          </p:cNvPr>
          <p:cNvSpPr/>
          <p:nvPr/>
        </p:nvSpPr>
        <p:spPr>
          <a:xfrm>
            <a:off x="828678" y="518235"/>
            <a:ext cx="1092600" cy="45600"/>
          </a:xfrm>
          <a:prstGeom prst="rect">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cxnSp>
        <p:nvCxnSpPr>
          <p:cNvPr id="121" name="Google Shape;121;g3ac7a247410_0_24">
            <a:extLst>
              <a:ext uri="{FF2B5EF4-FFF2-40B4-BE49-F238E27FC236}">
                <a16:creationId xmlns:a16="http://schemas.microsoft.com/office/drawing/2014/main" id="{1E485CE3-3771-39E4-7DA8-2BC0EDD65DC9}"/>
              </a:ext>
            </a:extLst>
          </p:cNvPr>
          <p:cNvCxnSpPr/>
          <p:nvPr/>
        </p:nvCxnSpPr>
        <p:spPr>
          <a:xfrm>
            <a:off x="4352355" y="866950"/>
            <a:ext cx="17700" cy="5721900"/>
          </a:xfrm>
          <a:prstGeom prst="straightConnector1">
            <a:avLst/>
          </a:prstGeom>
          <a:noFill/>
          <a:ln w="9525" cap="flat" cmpd="sng">
            <a:solidFill>
              <a:schemeClr val="dk2"/>
            </a:solidFill>
            <a:prstDash val="solid"/>
            <a:round/>
            <a:headEnd type="none" w="med" len="med"/>
            <a:tailEnd type="none" w="med" len="med"/>
          </a:ln>
        </p:spPr>
      </p:cxnSp>
      <p:sp>
        <p:nvSpPr>
          <p:cNvPr id="3" name="TextBox 2">
            <a:extLst>
              <a:ext uri="{FF2B5EF4-FFF2-40B4-BE49-F238E27FC236}">
                <a16:creationId xmlns:a16="http://schemas.microsoft.com/office/drawing/2014/main" id="{9185A251-A163-BBC9-D6B7-58B14E9A436C}"/>
              </a:ext>
            </a:extLst>
          </p:cNvPr>
          <p:cNvSpPr txBox="1"/>
          <p:nvPr/>
        </p:nvSpPr>
        <p:spPr>
          <a:xfrm>
            <a:off x="-815" y="-1"/>
            <a:ext cx="4127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rPr>
              <a:t>9.</a:t>
            </a:r>
          </a:p>
        </p:txBody>
      </p:sp>
      <p:sp>
        <p:nvSpPr>
          <p:cNvPr id="2" name="TextBox 1">
            <a:extLst>
              <a:ext uri="{FF2B5EF4-FFF2-40B4-BE49-F238E27FC236}">
                <a16:creationId xmlns:a16="http://schemas.microsoft.com/office/drawing/2014/main" id="{4BB51D6C-D675-069A-C2CD-FA3672B451B4}"/>
              </a:ext>
            </a:extLst>
          </p:cNvPr>
          <p:cNvSpPr txBox="1"/>
          <p:nvPr/>
        </p:nvSpPr>
        <p:spPr>
          <a:xfrm>
            <a:off x="4557623" y="323490"/>
            <a:ext cx="7612811" cy="69865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Model Accuracy:</a:t>
            </a:r>
          </a:p>
          <a:p>
            <a:pPr marL="228600" indent="-228600">
              <a:buFont typeface="Arial"/>
              <a:buChar char="•"/>
            </a:pPr>
            <a:r>
              <a:rPr lang="en-US" dirty="0"/>
              <a:t>Validation accuracy: </a:t>
            </a:r>
            <a:r>
              <a:rPr lang="en-US" b="1" dirty="0"/>
              <a:t>~90%</a:t>
            </a:r>
          </a:p>
          <a:p>
            <a:pPr marL="228600" indent="-228600">
              <a:buFont typeface="Arial"/>
              <a:buChar char="•"/>
            </a:pPr>
            <a:r>
              <a:rPr lang="en-US" dirty="0"/>
              <a:t>Accuracy drop after INT8 quantization: </a:t>
            </a:r>
            <a:r>
              <a:rPr lang="en-US" b="1" dirty="0"/>
              <a:t>&lt; 2%</a:t>
            </a:r>
          </a:p>
          <a:p>
            <a:pPr marL="228600" indent="-228600">
              <a:buFont typeface="Arial"/>
              <a:buChar char="•"/>
            </a:pPr>
            <a:r>
              <a:rPr lang="en-US" dirty="0"/>
              <a:t>Classification performance remains stable across:</a:t>
            </a:r>
          </a:p>
          <a:p>
            <a:pPr marL="628650" lvl="2" indent="-171450">
              <a:buFont typeface="Courier New"/>
              <a:buChar char="o"/>
            </a:pPr>
            <a:r>
              <a:rPr lang="en-US" dirty="0"/>
              <a:t>Common hand orientations</a:t>
            </a:r>
          </a:p>
          <a:p>
            <a:pPr marL="628650" lvl="2" indent="-171450">
              <a:buFont typeface="Courier New"/>
              <a:buChar char="o"/>
            </a:pPr>
            <a:r>
              <a:rPr lang="en-US" dirty="0"/>
              <a:t>Moderate lighting variation</a:t>
            </a:r>
          </a:p>
          <a:p>
            <a:pPr lvl="1">
              <a:buFont typeface=""/>
            </a:pPr>
            <a:endParaRPr lang="en-US" i="1" dirty="0"/>
          </a:p>
          <a:p>
            <a:pPr lvl="1"/>
            <a:r>
              <a:rPr lang="en-US" b="1" dirty="0"/>
              <a:t>Performance Evaluation</a:t>
            </a:r>
            <a:endParaRPr lang="en-US" dirty="0"/>
          </a:p>
          <a:p>
            <a:pPr marL="285750" indent="-285750">
              <a:buFont typeface="Arial,Sans-Serif"/>
              <a:buChar char="•"/>
            </a:pPr>
            <a:r>
              <a:rPr lang="en-US" b="1" dirty="0"/>
              <a:t>Benchmark Setup:</a:t>
            </a:r>
            <a:endParaRPr lang="en-US" dirty="0"/>
          </a:p>
          <a:p>
            <a:pPr marL="742950" lvl="1" indent="-285750">
              <a:buFont typeface="Courier New,monospace"/>
              <a:buChar char="o"/>
            </a:pPr>
            <a:r>
              <a:rPr lang="en-US" dirty="0"/>
              <a:t>Same CNN model evaluated on:</a:t>
            </a:r>
          </a:p>
          <a:p>
            <a:pPr marL="1200150" lvl="2" indent="-285750">
              <a:buFont typeface="Courier New,monospace"/>
              <a:buChar char="o"/>
            </a:pPr>
            <a:r>
              <a:rPr lang="en-US" dirty="0"/>
              <a:t>CPU-only execution (ARM Cortex-A9)</a:t>
            </a:r>
          </a:p>
          <a:p>
            <a:pPr marL="1200150" lvl="2" indent="-285750">
              <a:buFont typeface="Courier New,monospace"/>
              <a:buChar char="o"/>
            </a:pPr>
            <a:r>
              <a:rPr lang="en-US" dirty="0"/>
              <a:t>FPGA-accelerated execution using </a:t>
            </a:r>
            <a:r>
              <a:rPr lang="en-US" dirty="0" err="1"/>
              <a:t>ZtaChip</a:t>
            </a:r>
            <a:endParaRPr lang="en-US" dirty="0"/>
          </a:p>
          <a:p>
            <a:pPr marL="742950" lvl="1" indent="-285750">
              <a:buFont typeface="Courier New,monospace"/>
              <a:buChar char="o"/>
            </a:pPr>
            <a:r>
              <a:rPr lang="en-US" dirty="0"/>
              <a:t>Input resolution: </a:t>
            </a:r>
            <a:r>
              <a:rPr lang="en-US" b="1" dirty="0"/>
              <a:t>64×64</a:t>
            </a:r>
            <a:endParaRPr lang="en-US" dirty="0"/>
          </a:p>
          <a:p>
            <a:pPr marL="742950" lvl="1" indent="-285750">
              <a:buFont typeface="Courier New,monospace"/>
              <a:buChar char="o"/>
            </a:pPr>
            <a:r>
              <a:rPr lang="en-US" dirty="0"/>
              <a:t>Batch size: </a:t>
            </a:r>
            <a:r>
              <a:rPr lang="en-US" b="1" dirty="0"/>
              <a:t>1 (real-time inference)</a:t>
            </a:r>
            <a:endParaRPr lang="en-US" dirty="0"/>
          </a:p>
          <a:p>
            <a:pPr marL="285750" indent="-285750">
              <a:buFont typeface="Arial"/>
              <a:buChar char="•"/>
            </a:pPr>
            <a:endParaRPr lang="en-US" b="1" dirty="0"/>
          </a:p>
          <a:p>
            <a:pPr marL="285750" indent="-285750">
              <a:buFont typeface="Arial"/>
              <a:buChar char="•"/>
            </a:pPr>
            <a:r>
              <a:rPr lang="en-US" b="1" dirty="0"/>
              <a:t>Latency &amp; Throughput:</a:t>
            </a:r>
          </a:p>
          <a:p>
            <a:pPr marL="742950" lvl="1" indent="-285750">
              <a:buFont typeface="Courier New"/>
              <a:buChar char="o"/>
            </a:pPr>
            <a:r>
              <a:rPr lang="en-US" b="1" dirty="0"/>
              <a:t>CPU inference latency:</a:t>
            </a:r>
            <a:r>
              <a:rPr lang="en-US" dirty="0"/>
              <a:t> ~120 </a:t>
            </a:r>
            <a:r>
              <a:rPr lang="en-US" dirty="0" err="1"/>
              <a:t>ms</a:t>
            </a:r>
            <a:r>
              <a:rPr lang="en-US" dirty="0"/>
              <a:t> per frame</a:t>
            </a:r>
          </a:p>
          <a:p>
            <a:pPr marL="742950" lvl="1" indent="-285750">
              <a:buFont typeface="Courier New"/>
              <a:buChar char="o"/>
            </a:pPr>
            <a:r>
              <a:rPr lang="en-US" b="1" dirty="0"/>
              <a:t>FPGA inference latency:</a:t>
            </a:r>
            <a:r>
              <a:rPr lang="en-US" dirty="0"/>
              <a:t> ~25 </a:t>
            </a:r>
            <a:r>
              <a:rPr lang="en-US" dirty="0" err="1"/>
              <a:t>ms</a:t>
            </a:r>
            <a:r>
              <a:rPr lang="en-US" dirty="0"/>
              <a:t> per frame</a:t>
            </a:r>
          </a:p>
          <a:p>
            <a:pPr marL="742950" lvl="1" indent="-285750">
              <a:buFont typeface="Courier New"/>
              <a:buChar char="o"/>
            </a:pPr>
            <a:r>
              <a:rPr lang="en-US" b="1" dirty="0"/>
              <a:t>Speedup:</a:t>
            </a:r>
            <a:r>
              <a:rPr lang="en-US" dirty="0"/>
              <a:t> ~4.8× latency reduction</a:t>
            </a:r>
          </a:p>
          <a:p>
            <a:pPr marL="742950" lvl="1" indent="-285750">
              <a:buFont typeface="Courier New"/>
              <a:buChar char="o"/>
            </a:pPr>
            <a:r>
              <a:rPr lang="en-US" b="1" dirty="0"/>
              <a:t>CPU throughput:</a:t>
            </a:r>
            <a:r>
              <a:rPr lang="en-US" dirty="0"/>
              <a:t> ~8  FPS</a:t>
            </a:r>
          </a:p>
          <a:p>
            <a:pPr marL="742950" lvl="1" indent="-285750">
              <a:buFont typeface="Courier New"/>
              <a:buChar char="o"/>
            </a:pPr>
            <a:r>
              <a:rPr lang="en-US" b="1" dirty="0"/>
              <a:t>FPGA throughput:</a:t>
            </a:r>
            <a:r>
              <a:rPr lang="en-US" dirty="0"/>
              <a:t> ~35 FPS</a:t>
            </a:r>
          </a:p>
          <a:p>
            <a:pPr marL="285750" indent="-285750">
              <a:buFont typeface="Arial"/>
              <a:buChar char="•"/>
            </a:pPr>
            <a:endParaRPr lang="en-US" dirty="0"/>
          </a:p>
          <a:p>
            <a:pPr marL="285750" indent="-285750">
              <a:buFont typeface="Arial"/>
              <a:buChar char="•"/>
            </a:pPr>
            <a:r>
              <a:rPr lang="en-US" b="1" dirty="0"/>
              <a:t>Key Observations:</a:t>
            </a:r>
            <a:endParaRPr lang="en-US" dirty="0"/>
          </a:p>
          <a:p>
            <a:pPr marL="742950" lvl="1" indent="-285750">
              <a:buFont typeface="Courier New"/>
              <a:buChar char="o"/>
            </a:pPr>
            <a:r>
              <a:rPr lang="en-US" dirty="0"/>
              <a:t>FPGA acceleration significantly reduces inference latency</a:t>
            </a:r>
          </a:p>
          <a:p>
            <a:pPr marL="742950" lvl="1" indent="-285750">
              <a:buFont typeface="Courier New"/>
              <a:buChar char="o"/>
            </a:pPr>
            <a:r>
              <a:rPr lang="en-US" dirty="0" err="1"/>
              <a:t>ZtaChip</a:t>
            </a:r>
            <a:r>
              <a:rPr lang="en-US" dirty="0"/>
              <a:t> enables real-time performance (&gt;30 FPS)</a:t>
            </a:r>
          </a:p>
          <a:p>
            <a:pPr marL="742950" lvl="1" indent="-285750">
              <a:buFont typeface="Courier New"/>
              <a:buChar char="o"/>
            </a:pPr>
            <a:r>
              <a:rPr lang="en-US" dirty="0"/>
              <a:t>Quantized model maintains accuracy while improving speed</a:t>
            </a:r>
          </a:p>
          <a:p>
            <a:pPr marL="742950" lvl="1" indent="-285750">
              <a:buFont typeface="Courier New"/>
              <a:buChar char="o"/>
            </a:pPr>
            <a:r>
              <a:rPr lang="en-US" dirty="0"/>
              <a:t>Results validate suitability for </a:t>
            </a:r>
            <a:r>
              <a:rPr lang="en-US" b="1" dirty="0"/>
              <a:t>real-time ASL recognition </a:t>
            </a:r>
            <a:r>
              <a:rPr lang="en-US" dirty="0"/>
              <a:t>granted enough RAM</a:t>
            </a:r>
          </a:p>
          <a:p>
            <a:pPr marL="285750" indent="-285750">
              <a:buChar char="•"/>
            </a:pPr>
            <a:endParaRPr lang="en-US" dirty="0"/>
          </a:p>
          <a:p>
            <a:pPr marL="285750" indent="-285750">
              <a:buChar char="•"/>
            </a:pPr>
            <a:endParaRPr lang="en-US" b="1" dirty="0"/>
          </a:p>
          <a:p>
            <a:pPr lvl="1"/>
            <a:endParaRPr lang="en-US" b="1" dirty="0"/>
          </a:p>
          <a:p>
            <a:pPr lvl="1">
              <a:buFont typeface=""/>
            </a:pPr>
            <a:endParaRPr lang="en-US" i="1" dirty="0"/>
          </a:p>
          <a:p>
            <a:pPr algn="ctr"/>
            <a:endParaRPr lang="en-US" dirty="0"/>
          </a:p>
        </p:txBody>
      </p:sp>
      <p:pic>
        <p:nvPicPr>
          <p:cNvPr id="4" name="Picture 3">
            <a:extLst>
              <a:ext uri="{FF2B5EF4-FFF2-40B4-BE49-F238E27FC236}">
                <a16:creationId xmlns:a16="http://schemas.microsoft.com/office/drawing/2014/main" id="{12DACDEA-3ABE-A24A-AD95-2AC093DC07AD}"/>
              </a:ext>
            </a:extLst>
          </p:cNvPr>
          <p:cNvPicPr>
            <a:picLocks noChangeAspect="1"/>
          </p:cNvPicPr>
          <p:nvPr/>
        </p:nvPicPr>
        <p:blipFill>
          <a:blip r:embed="rId6"/>
          <a:srcRect l="1703" t="-257" r="3063" b="769"/>
          <a:stretch>
            <a:fillRect/>
          </a:stretch>
        </p:blipFill>
        <p:spPr>
          <a:xfrm>
            <a:off x="198432" y="868595"/>
            <a:ext cx="4024246" cy="5942162"/>
          </a:xfrm>
          <a:prstGeom prst="rect">
            <a:avLst/>
          </a:prstGeom>
        </p:spPr>
      </p:pic>
      <p:pic>
        <p:nvPicPr>
          <p:cNvPr id="5" name="Slide 9.m4a">
            <a:hlinkClick r:id="" action="ppaction://media"/>
            <a:extLst>
              <a:ext uri="{FF2B5EF4-FFF2-40B4-BE49-F238E27FC236}">
                <a16:creationId xmlns:a16="http://schemas.microsoft.com/office/drawing/2014/main" id="{2943DDCF-63B7-C546-339B-97D99B9DDE2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566400" y="3992076"/>
            <a:ext cx="812800" cy="812800"/>
          </a:xfrm>
          <a:prstGeom prst="rect">
            <a:avLst/>
          </a:prstGeom>
        </p:spPr>
      </p:pic>
    </p:spTree>
    <p:custDataLst>
      <p:tags r:id="rId1"/>
    </p:custDataLst>
    <p:extLst>
      <p:ext uri="{BB962C8B-B14F-4D97-AF65-F5344CB8AC3E}">
        <p14:creationId xmlns:p14="http://schemas.microsoft.com/office/powerpoint/2010/main" val="174979497"/>
      </p:ext>
    </p:extLst>
  </p:cSld>
  <p:clrMapOvr>
    <a:masterClrMapping/>
  </p:clrMapOvr>
  <mc:AlternateContent xmlns:mc="http://schemas.openxmlformats.org/markup-compatibility/2006">
    <mc:Choice xmlns:p14="http://schemas.microsoft.com/office/powerpoint/2010/main" Requires="p14">
      <p:transition spd="slow" p14:dur="2000" advTm="93325"/>
    </mc:Choice>
    <mc:Fallback>
      <p:transition spd="slow" advTm="9332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81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817" objId="5"/>
        <p14:stopEvt time="93325" objId="5"/>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0.4"/>
</p:tagLst>
</file>

<file path=ppt/tags/tag10.xml><?xml version="1.0" encoding="utf-8"?>
<p:tagLst xmlns:a="http://schemas.openxmlformats.org/drawingml/2006/main" xmlns:r="http://schemas.openxmlformats.org/officeDocument/2006/relationships" xmlns:p="http://schemas.openxmlformats.org/presentationml/2006/main">
  <p:tag name="TIMING" val="|1.1"/>
</p:tagLst>
</file>

<file path=ppt/tags/tag11.xml><?xml version="1.0" encoding="utf-8"?>
<p:tagLst xmlns:a="http://schemas.openxmlformats.org/drawingml/2006/main" xmlns:r="http://schemas.openxmlformats.org/officeDocument/2006/relationships" xmlns:p="http://schemas.openxmlformats.org/presentationml/2006/main">
  <p:tag name="TIMING" val="|0.4"/>
</p:tagLst>
</file>

<file path=ppt/tags/tag2.xml><?xml version="1.0" encoding="utf-8"?>
<p:tagLst xmlns:a="http://schemas.openxmlformats.org/drawingml/2006/main" xmlns:r="http://schemas.openxmlformats.org/officeDocument/2006/relationships" xmlns:p="http://schemas.openxmlformats.org/presentationml/2006/main">
  <p:tag name="TIMING" val="|0.4"/>
</p:tagLst>
</file>

<file path=ppt/tags/tag3.xml><?xml version="1.0" encoding="utf-8"?>
<p:tagLst xmlns:a="http://schemas.openxmlformats.org/drawingml/2006/main" xmlns:r="http://schemas.openxmlformats.org/officeDocument/2006/relationships" xmlns:p="http://schemas.openxmlformats.org/presentationml/2006/main">
  <p:tag name="TIMING" val="|0.3"/>
</p:tagLst>
</file>

<file path=ppt/tags/tag4.xml><?xml version="1.0" encoding="utf-8"?>
<p:tagLst xmlns:a="http://schemas.openxmlformats.org/drawingml/2006/main" xmlns:r="http://schemas.openxmlformats.org/officeDocument/2006/relationships" xmlns:p="http://schemas.openxmlformats.org/presentationml/2006/main">
  <p:tag name="TIMING" val="|0.4"/>
</p:tagLst>
</file>

<file path=ppt/tags/tag5.xml><?xml version="1.0" encoding="utf-8"?>
<p:tagLst xmlns:a="http://schemas.openxmlformats.org/drawingml/2006/main" xmlns:r="http://schemas.openxmlformats.org/officeDocument/2006/relationships" xmlns:p="http://schemas.openxmlformats.org/presentationml/2006/main">
  <p:tag name="TIMING" val="|0.5"/>
</p:tagLst>
</file>

<file path=ppt/tags/tag6.xml><?xml version="1.0" encoding="utf-8"?>
<p:tagLst xmlns:a="http://schemas.openxmlformats.org/drawingml/2006/main" xmlns:r="http://schemas.openxmlformats.org/officeDocument/2006/relationships" xmlns:p="http://schemas.openxmlformats.org/presentationml/2006/main">
  <p:tag name="TIMING" val="|0.7"/>
</p:tagLst>
</file>

<file path=ppt/tags/tag7.xml><?xml version="1.0" encoding="utf-8"?>
<p:tagLst xmlns:a="http://schemas.openxmlformats.org/drawingml/2006/main" xmlns:r="http://schemas.openxmlformats.org/officeDocument/2006/relationships" xmlns:p="http://schemas.openxmlformats.org/presentationml/2006/main">
  <p:tag name="TIMING" val="|0.4"/>
</p:tagLst>
</file>

<file path=ppt/tags/tag8.xml><?xml version="1.0" encoding="utf-8"?>
<p:tagLst xmlns:a="http://schemas.openxmlformats.org/drawingml/2006/main" xmlns:r="http://schemas.openxmlformats.org/officeDocument/2006/relationships" xmlns:p="http://schemas.openxmlformats.org/presentationml/2006/main">
  <p:tag name="TIMING" val="|0.8"/>
</p:tagLst>
</file>

<file path=ppt/tags/tag9.xml><?xml version="1.0" encoding="utf-8"?>
<p:tagLst xmlns:a="http://schemas.openxmlformats.org/drawingml/2006/main" xmlns:r="http://schemas.openxmlformats.org/officeDocument/2006/relationships" xmlns:p="http://schemas.openxmlformats.org/presentationml/2006/main">
  <p:tag name="TIMING" val="|0.5|0.8"/>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4705</Words>
  <Application>Microsoft Macintosh PowerPoint</Application>
  <PresentationFormat>Widescreen</PresentationFormat>
  <Paragraphs>366</Paragraphs>
  <Slides>13</Slides>
  <Notes>13</Notes>
  <HiddenSlides>0</HiddenSlides>
  <MMClips>12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Times New Roman</vt:lpstr>
      <vt:lpstr>Wingdings</vt:lpstr>
      <vt:lpstr>Segoe UI</vt:lpstr>
      <vt:lpstr>Courier New,monospace</vt:lpstr>
      <vt:lpstr>Courier New</vt:lpstr>
      <vt:lpstr>Franklin Gothic</vt:lpstr>
      <vt:lpstr>Arial</vt:lpstr>
      <vt:lpstr>Arial,Sans-Serif</vt:lpstr>
      <vt:lpstr>Calibri</vt:lpstr>
      <vt:lpstr>Roboto</vt:lpstr>
      <vt:lpstr>Office Theme</vt:lpstr>
      <vt:lpstr>PowerPoint Presentation</vt:lpstr>
      <vt:lpstr>Team, Roles, Motivations</vt:lpstr>
      <vt:lpstr>Central Problem : Efficient Real-time ASL Recognition</vt:lpstr>
      <vt:lpstr>Hardware : PNQY-Z2 with ZtaChip</vt:lpstr>
      <vt:lpstr>Related Work &amp; Technical Background</vt:lpstr>
      <vt:lpstr>Board Set up &amp; How to Run</vt:lpstr>
      <vt:lpstr>Software: Dataset  |CNN model training | ONNX Export+ quantization</vt:lpstr>
      <vt:lpstr>Group's Innovation</vt:lpstr>
      <vt:lpstr>Results</vt:lpstr>
      <vt:lpstr>Live Demo:</vt:lpstr>
      <vt:lpstr>Steps for Future Work</vt:lpstr>
      <vt:lpstr>Project Takeaways &amp; Conclusions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Kartik Ramakrishnan</dc:creator>
  <cp:lastModifiedBy>Lee, Daniel</cp:lastModifiedBy>
  <cp:revision>4</cp:revision>
  <dcterms:created xsi:type="dcterms:W3CDTF">2025-11-29T14:50:40Z</dcterms:created>
  <dcterms:modified xsi:type="dcterms:W3CDTF">2025-12-19T22:54:25Z</dcterms:modified>
</cp:coreProperties>
</file>

<file path=docProps/thumbnail.jpeg>
</file>